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92" r:id="rId2"/>
    <p:sldId id="256" r:id="rId3"/>
    <p:sldId id="391" r:id="rId4"/>
    <p:sldId id="382" r:id="rId5"/>
    <p:sldId id="388" r:id="rId6"/>
    <p:sldId id="331" r:id="rId7"/>
    <p:sldId id="357" r:id="rId8"/>
    <p:sldId id="358" r:id="rId9"/>
    <p:sldId id="375" r:id="rId10"/>
    <p:sldId id="321" r:id="rId11"/>
    <p:sldId id="355" r:id="rId12"/>
    <p:sldId id="356" r:id="rId13"/>
    <p:sldId id="354" r:id="rId14"/>
    <p:sldId id="369" r:id="rId15"/>
    <p:sldId id="363" r:id="rId16"/>
    <p:sldId id="338" r:id="rId17"/>
    <p:sldId id="349" r:id="rId18"/>
    <p:sldId id="350" r:id="rId19"/>
    <p:sldId id="320" r:id="rId20"/>
    <p:sldId id="318" r:id="rId21"/>
    <p:sldId id="319" r:id="rId22"/>
    <p:sldId id="257" r:id="rId23"/>
    <p:sldId id="258" r:id="rId24"/>
    <p:sldId id="259" r:id="rId25"/>
    <p:sldId id="263" r:id="rId26"/>
    <p:sldId id="360" r:id="rId27"/>
    <p:sldId id="334" r:id="rId28"/>
    <p:sldId id="353" r:id="rId29"/>
    <p:sldId id="336" r:id="rId30"/>
    <p:sldId id="337" r:id="rId31"/>
    <p:sldId id="342" r:id="rId32"/>
    <p:sldId id="351" r:id="rId33"/>
    <p:sldId id="352" r:id="rId34"/>
    <p:sldId id="359" r:id="rId35"/>
    <p:sldId id="339" r:id="rId36"/>
    <p:sldId id="364" r:id="rId37"/>
    <p:sldId id="365" r:id="rId38"/>
    <p:sldId id="307" r:id="rId39"/>
    <p:sldId id="366" r:id="rId40"/>
    <p:sldId id="367" r:id="rId41"/>
    <p:sldId id="368" r:id="rId42"/>
    <p:sldId id="341" r:id="rId43"/>
    <p:sldId id="361" r:id="rId44"/>
    <p:sldId id="370" r:id="rId45"/>
    <p:sldId id="371" r:id="rId46"/>
    <p:sldId id="372" r:id="rId47"/>
    <p:sldId id="373" r:id="rId48"/>
    <p:sldId id="374" r:id="rId49"/>
    <p:sldId id="265" r:id="rId50"/>
    <p:sldId id="343" r:id="rId51"/>
    <p:sldId id="362" r:id="rId52"/>
    <p:sldId id="383" r:id="rId53"/>
    <p:sldId id="384" r:id="rId54"/>
    <p:sldId id="271" r:id="rId55"/>
    <p:sldId id="272" r:id="rId56"/>
    <p:sldId id="310" r:id="rId57"/>
    <p:sldId id="273" r:id="rId58"/>
    <p:sldId id="311" r:id="rId59"/>
    <p:sldId id="274" r:id="rId60"/>
    <p:sldId id="325" r:id="rId61"/>
    <p:sldId id="326" r:id="rId62"/>
    <p:sldId id="280" r:id="rId63"/>
    <p:sldId id="390" r:id="rId64"/>
    <p:sldId id="385" r:id="rId65"/>
    <p:sldId id="348" r:id="rId66"/>
    <p:sldId id="386" r:id="rId67"/>
    <p:sldId id="387" r:id="rId68"/>
    <p:sldId id="330" r:id="rId69"/>
    <p:sldId id="328" r:id="rId7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9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092BF6-5376-47A7-923B-1BCF517EFA21}"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F58713-8899-4C55-AA32-484E73E55E1A}" type="slidenum">
              <a:rPr kumimoji="1" lang="ja-JP" altLang="en-US" smtClean="0"/>
              <a:pPr/>
              <a:t>&lt;#&gt;</a:t>
            </a:fld>
            <a:endParaRPr kumimoji="1" lang="ja-JP" altLang="en-US"/>
          </a:p>
        </p:txBody>
      </p:sp>
    </p:spTree>
    <p:extLst>
      <p:ext uri="{BB962C8B-B14F-4D97-AF65-F5344CB8AC3E}">
        <p14:creationId xmlns:p14="http://schemas.microsoft.com/office/powerpoint/2010/main" xmlns="" val="2586262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10</a:t>
            </a:fld>
            <a:endParaRPr kumimoji="1" lang="ja-JP" altLang="en-US"/>
          </a:p>
        </p:txBody>
      </p:sp>
    </p:spTree>
    <p:extLst>
      <p:ext uri="{BB962C8B-B14F-4D97-AF65-F5344CB8AC3E}">
        <p14:creationId xmlns:p14="http://schemas.microsoft.com/office/powerpoint/2010/main" xmlns="" val="1288382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11</a:t>
            </a:fld>
            <a:endParaRPr kumimoji="1" lang="ja-JP" altLang="en-US"/>
          </a:p>
        </p:txBody>
      </p:sp>
    </p:spTree>
    <p:extLst>
      <p:ext uri="{BB962C8B-B14F-4D97-AF65-F5344CB8AC3E}">
        <p14:creationId xmlns:p14="http://schemas.microsoft.com/office/powerpoint/2010/main" xmlns="" val="362185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12</a:t>
            </a:fld>
            <a:endParaRPr kumimoji="1" lang="ja-JP" altLang="en-US"/>
          </a:p>
        </p:txBody>
      </p:sp>
    </p:spTree>
    <p:extLst>
      <p:ext uri="{BB962C8B-B14F-4D97-AF65-F5344CB8AC3E}">
        <p14:creationId xmlns:p14="http://schemas.microsoft.com/office/powerpoint/2010/main" xmlns="" val="586226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13</a:t>
            </a:fld>
            <a:endParaRPr kumimoji="1" lang="ja-JP" altLang="en-US"/>
          </a:p>
        </p:txBody>
      </p:sp>
    </p:spTree>
    <p:extLst>
      <p:ext uri="{BB962C8B-B14F-4D97-AF65-F5344CB8AC3E}">
        <p14:creationId xmlns:p14="http://schemas.microsoft.com/office/powerpoint/2010/main" xmlns="" val="53596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14</a:t>
            </a:fld>
            <a:endParaRPr kumimoji="1" lang="ja-JP" altLang="en-US"/>
          </a:p>
        </p:txBody>
      </p:sp>
    </p:spTree>
    <p:extLst>
      <p:ext uri="{BB962C8B-B14F-4D97-AF65-F5344CB8AC3E}">
        <p14:creationId xmlns:p14="http://schemas.microsoft.com/office/powerpoint/2010/main" xmlns="" val="61339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15</a:t>
            </a:fld>
            <a:endParaRPr kumimoji="1" lang="ja-JP" altLang="en-US"/>
          </a:p>
        </p:txBody>
      </p:sp>
    </p:spTree>
    <p:extLst>
      <p:ext uri="{BB962C8B-B14F-4D97-AF65-F5344CB8AC3E}">
        <p14:creationId xmlns:p14="http://schemas.microsoft.com/office/powerpoint/2010/main" xmlns="" val="3369299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16</a:t>
            </a:fld>
            <a:endParaRPr kumimoji="1" lang="ja-JP" altLang="en-US"/>
          </a:p>
        </p:txBody>
      </p:sp>
    </p:spTree>
    <p:extLst>
      <p:ext uri="{BB962C8B-B14F-4D97-AF65-F5344CB8AC3E}">
        <p14:creationId xmlns:p14="http://schemas.microsoft.com/office/powerpoint/2010/main" xmlns="" val="2534141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17</a:t>
            </a:fld>
            <a:endParaRPr kumimoji="1" lang="ja-JP" altLang="en-US"/>
          </a:p>
        </p:txBody>
      </p:sp>
    </p:spTree>
    <p:extLst>
      <p:ext uri="{BB962C8B-B14F-4D97-AF65-F5344CB8AC3E}">
        <p14:creationId xmlns:p14="http://schemas.microsoft.com/office/powerpoint/2010/main" xmlns="" val="4052707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18</a:t>
            </a:fld>
            <a:endParaRPr kumimoji="1" lang="ja-JP" altLang="en-US"/>
          </a:p>
        </p:txBody>
      </p:sp>
    </p:spTree>
    <p:extLst>
      <p:ext uri="{BB962C8B-B14F-4D97-AF65-F5344CB8AC3E}">
        <p14:creationId xmlns:p14="http://schemas.microsoft.com/office/powerpoint/2010/main" xmlns="" val="1747885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19</a:t>
            </a:fld>
            <a:endParaRPr kumimoji="1" lang="ja-JP" altLang="en-US"/>
          </a:p>
        </p:txBody>
      </p:sp>
    </p:spTree>
    <p:extLst>
      <p:ext uri="{BB962C8B-B14F-4D97-AF65-F5344CB8AC3E}">
        <p14:creationId xmlns:p14="http://schemas.microsoft.com/office/powerpoint/2010/main" xmlns="" val="426523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a:t>
            </a:fld>
            <a:endParaRPr kumimoji="1" lang="ja-JP" altLang="en-US"/>
          </a:p>
        </p:txBody>
      </p:sp>
    </p:spTree>
    <p:extLst>
      <p:ext uri="{BB962C8B-B14F-4D97-AF65-F5344CB8AC3E}">
        <p14:creationId xmlns:p14="http://schemas.microsoft.com/office/powerpoint/2010/main" xmlns="" val="3173798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97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97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192F9D-2EC4-4422-933B-5EEB942AE46A}" type="slidenum">
              <a:rPr lang="ja-JP" altLang="en-US" smtClean="0">
                <a:latin typeface="Arial" pitchFamily="34" charset="0"/>
              </a:rPr>
              <a:pPr/>
              <a:t>20</a:t>
            </a:fld>
            <a:endParaRPr lang="ja-JP" altLang="en-US" smtClean="0">
              <a:latin typeface="Arial" pitchFamily="34" charset="0"/>
            </a:endParaRPr>
          </a:p>
        </p:txBody>
      </p:sp>
    </p:spTree>
    <p:extLst>
      <p:ext uri="{BB962C8B-B14F-4D97-AF65-F5344CB8AC3E}">
        <p14:creationId xmlns:p14="http://schemas.microsoft.com/office/powerpoint/2010/main" xmlns="" val="526953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07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007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543296-3BEB-4429-93AB-B1AA7AF7F8AE}" type="slidenum">
              <a:rPr lang="ja-JP" altLang="en-US" smtClean="0">
                <a:latin typeface="Arial" pitchFamily="34" charset="0"/>
              </a:rPr>
              <a:pPr/>
              <a:t>21</a:t>
            </a:fld>
            <a:endParaRPr lang="ja-JP" altLang="en-US" smtClean="0">
              <a:latin typeface="Arial" pitchFamily="34" charset="0"/>
            </a:endParaRPr>
          </a:p>
        </p:txBody>
      </p:sp>
    </p:spTree>
    <p:extLst>
      <p:ext uri="{BB962C8B-B14F-4D97-AF65-F5344CB8AC3E}">
        <p14:creationId xmlns:p14="http://schemas.microsoft.com/office/powerpoint/2010/main" xmlns="" val="3204130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22</a:t>
            </a:fld>
            <a:endParaRPr kumimoji="1" lang="ja-JP" altLang="en-US"/>
          </a:p>
        </p:txBody>
      </p:sp>
    </p:spTree>
    <p:extLst>
      <p:ext uri="{BB962C8B-B14F-4D97-AF65-F5344CB8AC3E}">
        <p14:creationId xmlns:p14="http://schemas.microsoft.com/office/powerpoint/2010/main" xmlns="" val="3806380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23</a:t>
            </a:fld>
            <a:endParaRPr kumimoji="1" lang="ja-JP" altLang="en-US"/>
          </a:p>
        </p:txBody>
      </p:sp>
    </p:spTree>
    <p:extLst>
      <p:ext uri="{BB962C8B-B14F-4D97-AF65-F5344CB8AC3E}">
        <p14:creationId xmlns:p14="http://schemas.microsoft.com/office/powerpoint/2010/main" xmlns="" val="3049574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24</a:t>
            </a:fld>
            <a:endParaRPr kumimoji="1" lang="ja-JP" altLang="en-US"/>
          </a:p>
        </p:txBody>
      </p:sp>
    </p:spTree>
    <p:extLst>
      <p:ext uri="{BB962C8B-B14F-4D97-AF65-F5344CB8AC3E}">
        <p14:creationId xmlns:p14="http://schemas.microsoft.com/office/powerpoint/2010/main" xmlns="" val="2491468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25</a:t>
            </a:fld>
            <a:endParaRPr kumimoji="1" lang="ja-JP" altLang="en-US"/>
          </a:p>
        </p:txBody>
      </p:sp>
    </p:spTree>
    <p:extLst>
      <p:ext uri="{BB962C8B-B14F-4D97-AF65-F5344CB8AC3E}">
        <p14:creationId xmlns:p14="http://schemas.microsoft.com/office/powerpoint/2010/main" xmlns="" val="3172064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26</a:t>
            </a:fld>
            <a:endParaRPr kumimoji="1" lang="ja-JP" altLang="en-US"/>
          </a:p>
        </p:txBody>
      </p:sp>
    </p:spTree>
    <p:extLst>
      <p:ext uri="{BB962C8B-B14F-4D97-AF65-F5344CB8AC3E}">
        <p14:creationId xmlns:p14="http://schemas.microsoft.com/office/powerpoint/2010/main" xmlns="" val="2162119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27</a:t>
            </a:fld>
            <a:endParaRPr kumimoji="1" lang="ja-JP" altLang="en-US"/>
          </a:p>
        </p:txBody>
      </p:sp>
    </p:spTree>
    <p:extLst>
      <p:ext uri="{BB962C8B-B14F-4D97-AF65-F5344CB8AC3E}">
        <p14:creationId xmlns:p14="http://schemas.microsoft.com/office/powerpoint/2010/main" xmlns="" val="2838928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28</a:t>
            </a:fld>
            <a:endParaRPr kumimoji="1" lang="ja-JP" altLang="en-US"/>
          </a:p>
        </p:txBody>
      </p:sp>
    </p:spTree>
    <p:extLst>
      <p:ext uri="{BB962C8B-B14F-4D97-AF65-F5344CB8AC3E}">
        <p14:creationId xmlns:p14="http://schemas.microsoft.com/office/powerpoint/2010/main" xmlns="" val="1663193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29</a:t>
            </a:fld>
            <a:endParaRPr kumimoji="1" lang="ja-JP" altLang="en-US"/>
          </a:p>
        </p:txBody>
      </p:sp>
    </p:spTree>
    <p:extLst>
      <p:ext uri="{BB962C8B-B14F-4D97-AF65-F5344CB8AC3E}">
        <p14:creationId xmlns:p14="http://schemas.microsoft.com/office/powerpoint/2010/main" xmlns="" val="126593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30</a:t>
            </a:fld>
            <a:endParaRPr kumimoji="1" lang="ja-JP" altLang="en-US"/>
          </a:p>
        </p:txBody>
      </p:sp>
    </p:spTree>
    <p:extLst>
      <p:ext uri="{BB962C8B-B14F-4D97-AF65-F5344CB8AC3E}">
        <p14:creationId xmlns:p14="http://schemas.microsoft.com/office/powerpoint/2010/main" xmlns="" val="3014104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31</a:t>
            </a:fld>
            <a:endParaRPr kumimoji="1" lang="ja-JP" altLang="en-US"/>
          </a:p>
        </p:txBody>
      </p:sp>
    </p:spTree>
    <p:extLst>
      <p:ext uri="{BB962C8B-B14F-4D97-AF65-F5344CB8AC3E}">
        <p14:creationId xmlns:p14="http://schemas.microsoft.com/office/powerpoint/2010/main" xmlns="" val="807186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32</a:t>
            </a:fld>
            <a:endParaRPr kumimoji="1" lang="ja-JP" altLang="en-US"/>
          </a:p>
        </p:txBody>
      </p:sp>
    </p:spTree>
    <p:extLst>
      <p:ext uri="{BB962C8B-B14F-4D97-AF65-F5344CB8AC3E}">
        <p14:creationId xmlns:p14="http://schemas.microsoft.com/office/powerpoint/2010/main" xmlns="" val="125100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33</a:t>
            </a:fld>
            <a:endParaRPr kumimoji="1" lang="ja-JP" altLang="en-US"/>
          </a:p>
        </p:txBody>
      </p:sp>
    </p:spTree>
    <p:extLst>
      <p:ext uri="{BB962C8B-B14F-4D97-AF65-F5344CB8AC3E}">
        <p14:creationId xmlns:p14="http://schemas.microsoft.com/office/powerpoint/2010/main" xmlns="" val="3185488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34</a:t>
            </a:fld>
            <a:endParaRPr kumimoji="1" lang="ja-JP" altLang="en-US"/>
          </a:p>
        </p:txBody>
      </p:sp>
    </p:spTree>
    <p:extLst>
      <p:ext uri="{BB962C8B-B14F-4D97-AF65-F5344CB8AC3E}">
        <p14:creationId xmlns:p14="http://schemas.microsoft.com/office/powerpoint/2010/main" xmlns="" val="594270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35</a:t>
            </a:fld>
            <a:endParaRPr kumimoji="1" lang="ja-JP" altLang="en-US"/>
          </a:p>
        </p:txBody>
      </p:sp>
    </p:spTree>
    <p:extLst>
      <p:ext uri="{BB962C8B-B14F-4D97-AF65-F5344CB8AC3E}">
        <p14:creationId xmlns:p14="http://schemas.microsoft.com/office/powerpoint/2010/main" xmlns="" val="3233376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36</a:t>
            </a:fld>
            <a:endParaRPr kumimoji="1" lang="ja-JP" altLang="en-US"/>
          </a:p>
        </p:txBody>
      </p:sp>
    </p:spTree>
    <p:extLst>
      <p:ext uri="{BB962C8B-B14F-4D97-AF65-F5344CB8AC3E}">
        <p14:creationId xmlns:p14="http://schemas.microsoft.com/office/powerpoint/2010/main" xmlns="" val="91361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37</a:t>
            </a:fld>
            <a:endParaRPr kumimoji="1" lang="ja-JP" altLang="en-US"/>
          </a:p>
        </p:txBody>
      </p:sp>
    </p:spTree>
    <p:extLst>
      <p:ext uri="{BB962C8B-B14F-4D97-AF65-F5344CB8AC3E}">
        <p14:creationId xmlns:p14="http://schemas.microsoft.com/office/powerpoint/2010/main" xmlns="" val="712289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38</a:t>
            </a:fld>
            <a:endParaRPr kumimoji="1" lang="ja-JP" altLang="en-US"/>
          </a:p>
        </p:txBody>
      </p:sp>
    </p:spTree>
    <p:extLst>
      <p:ext uri="{BB962C8B-B14F-4D97-AF65-F5344CB8AC3E}">
        <p14:creationId xmlns:p14="http://schemas.microsoft.com/office/powerpoint/2010/main" xmlns="" val="1838076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39</a:t>
            </a:fld>
            <a:endParaRPr kumimoji="1" lang="ja-JP" altLang="en-US"/>
          </a:p>
        </p:txBody>
      </p:sp>
    </p:spTree>
    <p:extLst>
      <p:ext uri="{BB962C8B-B14F-4D97-AF65-F5344CB8AC3E}">
        <p14:creationId xmlns:p14="http://schemas.microsoft.com/office/powerpoint/2010/main" xmlns="" val="219649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11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11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6D4B6B-1D67-4F7C-80AF-67B996098241}" type="slidenum">
              <a:rPr lang="ja-JP" altLang="en-US" smtClean="0">
                <a:ea typeface="ＭＳ Ｐゴシック" charset="-128"/>
              </a:rPr>
              <a:pPr/>
              <a:t>4</a:t>
            </a:fld>
            <a:endParaRPr lang="ja-JP" altLang="en-US" smtClean="0">
              <a:ea typeface="ＭＳ Ｐゴシック" charset="-128"/>
            </a:endParaRPr>
          </a:p>
        </p:txBody>
      </p:sp>
    </p:spTree>
    <p:extLst>
      <p:ext uri="{BB962C8B-B14F-4D97-AF65-F5344CB8AC3E}">
        <p14:creationId xmlns:p14="http://schemas.microsoft.com/office/powerpoint/2010/main" xmlns="" val="1834918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40</a:t>
            </a:fld>
            <a:endParaRPr kumimoji="1" lang="ja-JP" altLang="en-US"/>
          </a:p>
        </p:txBody>
      </p:sp>
    </p:spTree>
    <p:extLst>
      <p:ext uri="{BB962C8B-B14F-4D97-AF65-F5344CB8AC3E}">
        <p14:creationId xmlns:p14="http://schemas.microsoft.com/office/powerpoint/2010/main" xmlns="" val="2779709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41</a:t>
            </a:fld>
            <a:endParaRPr kumimoji="1" lang="ja-JP" altLang="en-US"/>
          </a:p>
        </p:txBody>
      </p:sp>
    </p:spTree>
    <p:extLst>
      <p:ext uri="{BB962C8B-B14F-4D97-AF65-F5344CB8AC3E}">
        <p14:creationId xmlns:p14="http://schemas.microsoft.com/office/powerpoint/2010/main" xmlns="" val="2917098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42</a:t>
            </a:fld>
            <a:endParaRPr kumimoji="1" lang="ja-JP" altLang="en-US"/>
          </a:p>
        </p:txBody>
      </p:sp>
    </p:spTree>
    <p:extLst>
      <p:ext uri="{BB962C8B-B14F-4D97-AF65-F5344CB8AC3E}">
        <p14:creationId xmlns:p14="http://schemas.microsoft.com/office/powerpoint/2010/main" xmlns="" val="4070828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43</a:t>
            </a:fld>
            <a:endParaRPr kumimoji="1" lang="ja-JP" altLang="en-US"/>
          </a:p>
        </p:txBody>
      </p:sp>
    </p:spTree>
    <p:extLst>
      <p:ext uri="{BB962C8B-B14F-4D97-AF65-F5344CB8AC3E}">
        <p14:creationId xmlns:p14="http://schemas.microsoft.com/office/powerpoint/2010/main" xmlns="" val="2598017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44</a:t>
            </a:fld>
            <a:endParaRPr kumimoji="1" lang="ja-JP" altLang="en-US"/>
          </a:p>
        </p:txBody>
      </p:sp>
    </p:spTree>
    <p:extLst>
      <p:ext uri="{BB962C8B-B14F-4D97-AF65-F5344CB8AC3E}">
        <p14:creationId xmlns:p14="http://schemas.microsoft.com/office/powerpoint/2010/main" xmlns="" val="2858673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45</a:t>
            </a:fld>
            <a:endParaRPr kumimoji="1" lang="ja-JP" altLang="en-US"/>
          </a:p>
        </p:txBody>
      </p:sp>
    </p:spTree>
    <p:extLst>
      <p:ext uri="{BB962C8B-B14F-4D97-AF65-F5344CB8AC3E}">
        <p14:creationId xmlns:p14="http://schemas.microsoft.com/office/powerpoint/2010/main" xmlns="" val="3832948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46</a:t>
            </a:fld>
            <a:endParaRPr kumimoji="1" lang="ja-JP" altLang="en-US"/>
          </a:p>
        </p:txBody>
      </p:sp>
    </p:spTree>
    <p:extLst>
      <p:ext uri="{BB962C8B-B14F-4D97-AF65-F5344CB8AC3E}">
        <p14:creationId xmlns:p14="http://schemas.microsoft.com/office/powerpoint/2010/main" xmlns="" val="450342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47</a:t>
            </a:fld>
            <a:endParaRPr kumimoji="1" lang="ja-JP" altLang="en-US"/>
          </a:p>
        </p:txBody>
      </p:sp>
    </p:spTree>
    <p:extLst>
      <p:ext uri="{BB962C8B-B14F-4D97-AF65-F5344CB8AC3E}">
        <p14:creationId xmlns:p14="http://schemas.microsoft.com/office/powerpoint/2010/main" xmlns="" val="516276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48</a:t>
            </a:fld>
            <a:endParaRPr kumimoji="1" lang="ja-JP" altLang="en-US"/>
          </a:p>
        </p:txBody>
      </p:sp>
    </p:spTree>
    <p:extLst>
      <p:ext uri="{BB962C8B-B14F-4D97-AF65-F5344CB8AC3E}">
        <p14:creationId xmlns:p14="http://schemas.microsoft.com/office/powerpoint/2010/main" xmlns="" val="4908457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49</a:t>
            </a:fld>
            <a:endParaRPr kumimoji="1" lang="ja-JP" altLang="en-US"/>
          </a:p>
        </p:txBody>
      </p:sp>
    </p:spTree>
    <p:extLst>
      <p:ext uri="{BB962C8B-B14F-4D97-AF65-F5344CB8AC3E}">
        <p14:creationId xmlns:p14="http://schemas.microsoft.com/office/powerpoint/2010/main" xmlns="" val="409659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5</a:t>
            </a:fld>
            <a:endParaRPr kumimoji="1" lang="ja-JP" altLang="en-US"/>
          </a:p>
        </p:txBody>
      </p:sp>
    </p:spTree>
    <p:extLst>
      <p:ext uri="{BB962C8B-B14F-4D97-AF65-F5344CB8AC3E}">
        <p14:creationId xmlns:p14="http://schemas.microsoft.com/office/powerpoint/2010/main" xmlns="" val="32185351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50</a:t>
            </a:fld>
            <a:endParaRPr kumimoji="1" lang="ja-JP" altLang="en-US"/>
          </a:p>
        </p:txBody>
      </p:sp>
    </p:spTree>
    <p:extLst>
      <p:ext uri="{BB962C8B-B14F-4D97-AF65-F5344CB8AC3E}">
        <p14:creationId xmlns:p14="http://schemas.microsoft.com/office/powerpoint/2010/main" xmlns="" val="12401875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51</a:t>
            </a:fld>
            <a:endParaRPr kumimoji="1" lang="ja-JP" altLang="en-US"/>
          </a:p>
        </p:txBody>
      </p:sp>
    </p:spTree>
    <p:extLst>
      <p:ext uri="{BB962C8B-B14F-4D97-AF65-F5344CB8AC3E}">
        <p14:creationId xmlns:p14="http://schemas.microsoft.com/office/powerpoint/2010/main" xmlns="" val="729347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52</a:t>
            </a:fld>
            <a:endParaRPr kumimoji="1" lang="ja-JP" altLang="en-US"/>
          </a:p>
        </p:txBody>
      </p:sp>
    </p:spTree>
    <p:extLst>
      <p:ext uri="{BB962C8B-B14F-4D97-AF65-F5344CB8AC3E}">
        <p14:creationId xmlns:p14="http://schemas.microsoft.com/office/powerpoint/2010/main" xmlns="" val="4191071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53</a:t>
            </a:fld>
            <a:endParaRPr kumimoji="1" lang="ja-JP" altLang="en-US"/>
          </a:p>
        </p:txBody>
      </p:sp>
    </p:spTree>
    <p:extLst>
      <p:ext uri="{BB962C8B-B14F-4D97-AF65-F5344CB8AC3E}">
        <p14:creationId xmlns:p14="http://schemas.microsoft.com/office/powerpoint/2010/main" xmlns="" val="39013389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54</a:t>
            </a:fld>
            <a:endParaRPr kumimoji="1" lang="ja-JP" altLang="en-US"/>
          </a:p>
        </p:txBody>
      </p:sp>
    </p:spTree>
    <p:extLst>
      <p:ext uri="{BB962C8B-B14F-4D97-AF65-F5344CB8AC3E}">
        <p14:creationId xmlns:p14="http://schemas.microsoft.com/office/powerpoint/2010/main" xmlns="" val="31097774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55</a:t>
            </a:fld>
            <a:endParaRPr kumimoji="1" lang="ja-JP" altLang="en-US"/>
          </a:p>
        </p:txBody>
      </p:sp>
    </p:spTree>
    <p:extLst>
      <p:ext uri="{BB962C8B-B14F-4D97-AF65-F5344CB8AC3E}">
        <p14:creationId xmlns:p14="http://schemas.microsoft.com/office/powerpoint/2010/main" xmlns="" val="2898844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56</a:t>
            </a:fld>
            <a:endParaRPr kumimoji="1" lang="ja-JP" altLang="en-US"/>
          </a:p>
        </p:txBody>
      </p:sp>
    </p:spTree>
    <p:extLst>
      <p:ext uri="{BB962C8B-B14F-4D97-AF65-F5344CB8AC3E}">
        <p14:creationId xmlns:p14="http://schemas.microsoft.com/office/powerpoint/2010/main" xmlns="" val="1815387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57</a:t>
            </a:fld>
            <a:endParaRPr kumimoji="1" lang="ja-JP" altLang="en-US"/>
          </a:p>
        </p:txBody>
      </p:sp>
    </p:spTree>
    <p:extLst>
      <p:ext uri="{BB962C8B-B14F-4D97-AF65-F5344CB8AC3E}">
        <p14:creationId xmlns:p14="http://schemas.microsoft.com/office/powerpoint/2010/main" xmlns="" val="32393422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58</a:t>
            </a:fld>
            <a:endParaRPr kumimoji="1" lang="ja-JP" altLang="en-US"/>
          </a:p>
        </p:txBody>
      </p:sp>
    </p:spTree>
    <p:extLst>
      <p:ext uri="{BB962C8B-B14F-4D97-AF65-F5344CB8AC3E}">
        <p14:creationId xmlns:p14="http://schemas.microsoft.com/office/powerpoint/2010/main" xmlns="" val="13217259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59</a:t>
            </a:fld>
            <a:endParaRPr kumimoji="1" lang="ja-JP" altLang="en-US"/>
          </a:p>
        </p:txBody>
      </p:sp>
    </p:spTree>
    <p:extLst>
      <p:ext uri="{BB962C8B-B14F-4D97-AF65-F5344CB8AC3E}">
        <p14:creationId xmlns:p14="http://schemas.microsoft.com/office/powerpoint/2010/main" xmlns="" val="220067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6</a:t>
            </a:fld>
            <a:endParaRPr kumimoji="1" lang="ja-JP" altLang="en-US"/>
          </a:p>
        </p:txBody>
      </p:sp>
    </p:spTree>
    <p:extLst>
      <p:ext uri="{BB962C8B-B14F-4D97-AF65-F5344CB8AC3E}">
        <p14:creationId xmlns:p14="http://schemas.microsoft.com/office/powerpoint/2010/main" xmlns="" val="33139364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60</a:t>
            </a:fld>
            <a:endParaRPr kumimoji="1" lang="ja-JP" altLang="en-US"/>
          </a:p>
        </p:txBody>
      </p:sp>
    </p:spTree>
    <p:extLst>
      <p:ext uri="{BB962C8B-B14F-4D97-AF65-F5344CB8AC3E}">
        <p14:creationId xmlns:p14="http://schemas.microsoft.com/office/powerpoint/2010/main" xmlns="" val="8518650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61</a:t>
            </a:fld>
            <a:endParaRPr kumimoji="1" lang="ja-JP" altLang="en-US"/>
          </a:p>
        </p:txBody>
      </p:sp>
    </p:spTree>
    <p:extLst>
      <p:ext uri="{BB962C8B-B14F-4D97-AF65-F5344CB8AC3E}">
        <p14:creationId xmlns:p14="http://schemas.microsoft.com/office/powerpoint/2010/main" xmlns="" val="6872888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62</a:t>
            </a:fld>
            <a:endParaRPr kumimoji="1" lang="ja-JP" altLang="en-US"/>
          </a:p>
        </p:txBody>
      </p:sp>
    </p:spTree>
    <p:extLst>
      <p:ext uri="{BB962C8B-B14F-4D97-AF65-F5344CB8AC3E}">
        <p14:creationId xmlns:p14="http://schemas.microsoft.com/office/powerpoint/2010/main" xmlns="" val="18406317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63</a:t>
            </a:fld>
            <a:endParaRPr kumimoji="1" lang="ja-JP" altLang="en-US"/>
          </a:p>
        </p:txBody>
      </p:sp>
    </p:spTree>
    <p:extLst>
      <p:ext uri="{BB962C8B-B14F-4D97-AF65-F5344CB8AC3E}">
        <p14:creationId xmlns:p14="http://schemas.microsoft.com/office/powerpoint/2010/main" xmlns="" val="1502295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64</a:t>
            </a:fld>
            <a:endParaRPr kumimoji="1" lang="ja-JP" altLang="en-US"/>
          </a:p>
        </p:txBody>
      </p:sp>
    </p:spTree>
    <p:extLst>
      <p:ext uri="{BB962C8B-B14F-4D97-AF65-F5344CB8AC3E}">
        <p14:creationId xmlns:p14="http://schemas.microsoft.com/office/powerpoint/2010/main" xmlns="" val="30384910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65</a:t>
            </a:fld>
            <a:endParaRPr kumimoji="1" lang="ja-JP" altLang="en-US"/>
          </a:p>
        </p:txBody>
      </p:sp>
    </p:spTree>
    <p:extLst>
      <p:ext uri="{BB962C8B-B14F-4D97-AF65-F5344CB8AC3E}">
        <p14:creationId xmlns:p14="http://schemas.microsoft.com/office/powerpoint/2010/main" xmlns="" val="35379313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66</a:t>
            </a:fld>
            <a:endParaRPr kumimoji="1" lang="ja-JP" altLang="en-US"/>
          </a:p>
        </p:txBody>
      </p:sp>
    </p:spTree>
    <p:extLst>
      <p:ext uri="{BB962C8B-B14F-4D97-AF65-F5344CB8AC3E}">
        <p14:creationId xmlns:p14="http://schemas.microsoft.com/office/powerpoint/2010/main" xmlns="" val="1865914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67</a:t>
            </a:fld>
            <a:endParaRPr kumimoji="1" lang="ja-JP" altLang="en-US"/>
          </a:p>
        </p:txBody>
      </p:sp>
    </p:spTree>
    <p:extLst>
      <p:ext uri="{BB962C8B-B14F-4D97-AF65-F5344CB8AC3E}">
        <p14:creationId xmlns:p14="http://schemas.microsoft.com/office/powerpoint/2010/main" xmlns="" val="5555038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68</a:t>
            </a:fld>
            <a:endParaRPr kumimoji="1" lang="ja-JP" altLang="en-US"/>
          </a:p>
        </p:txBody>
      </p:sp>
    </p:spTree>
    <p:extLst>
      <p:ext uri="{BB962C8B-B14F-4D97-AF65-F5344CB8AC3E}">
        <p14:creationId xmlns:p14="http://schemas.microsoft.com/office/powerpoint/2010/main" xmlns="" val="15200098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69</a:t>
            </a:fld>
            <a:endParaRPr kumimoji="1" lang="ja-JP" altLang="en-US"/>
          </a:p>
        </p:txBody>
      </p:sp>
    </p:spTree>
    <p:extLst>
      <p:ext uri="{BB962C8B-B14F-4D97-AF65-F5344CB8AC3E}">
        <p14:creationId xmlns:p14="http://schemas.microsoft.com/office/powerpoint/2010/main" xmlns="" val="195887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7</a:t>
            </a:fld>
            <a:endParaRPr kumimoji="1" lang="ja-JP" altLang="en-US"/>
          </a:p>
        </p:txBody>
      </p:sp>
    </p:spTree>
    <p:extLst>
      <p:ext uri="{BB962C8B-B14F-4D97-AF65-F5344CB8AC3E}">
        <p14:creationId xmlns:p14="http://schemas.microsoft.com/office/powerpoint/2010/main" xmlns="" val="157677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8</a:t>
            </a:fld>
            <a:endParaRPr kumimoji="1" lang="ja-JP" altLang="en-US"/>
          </a:p>
        </p:txBody>
      </p:sp>
    </p:spTree>
    <p:extLst>
      <p:ext uri="{BB962C8B-B14F-4D97-AF65-F5344CB8AC3E}">
        <p14:creationId xmlns:p14="http://schemas.microsoft.com/office/powerpoint/2010/main" xmlns="" val="378909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9</a:t>
            </a:fld>
            <a:endParaRPr kumimoji="1" lang="ja-JP" altLang="en-US"/>
          </a:p>
        </p:txBody>
      </p:sp>
    </p:spTree>
    <p:extLst>
      <p:ext uri="{BB962C8B-B14F-4D97-AF65-F5344CB8AC3E}">
        <p14:creationId xmlns:p14="http://schemas.microsoft.com/office/powerpoint/2010/main" xmlns="" val="290994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4AFEDE-319D-4EF2-94BD-A16E540894C4}"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F628458-085F-4B52-970E-E98F3C6C25B3}"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AFEDE-319D-4EF2-94BD-A16E540894C4}"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28458-085F-4B52-970E-E98F3C6C25B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asahi.com/articles/ASFDW7S48FDWOIPE01Z.htm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asahi.com/articles/ASFDW7S48FDWOIPE01Z.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JumoGMRuW9wQQM&amp;tbnid=1o5nbyOGjSYeQM:&amp;ved=&amp;url=http://shinbashi.areablog.jp/blog/1000045476/p10590336c.html&amp;ei=t4kRU_ajIITLkgX92IGAAg&amp;bvm=bv.62286460,d.dGI&amp;psig=AFQjCNFve8aYHm7atLjS4nOl1XK1IQJ8PA&amp;ust=1393744641311888"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ja.wikipedia.org/wiki/%E3%83%95%E3%82%A1%E3%82%A4%E3%83%AB:Platform_of_Shishiori-Karakuwa_Station_after_tsunami.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都市デザイン論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38100">
            <a:solidFill>
              <a:schemeClr val="tx1"/>
            </a:solidFill>
          </a:ln>
        </p:spPr>
        <p:txBody>
          <a:bodyPr>
            <a:normAutofit fontScale="90000"/>
          </a:bodyPr>
          <a:lstStyle/>
          <a:p>
            <a:r>
              <a:rPr lang="ja-JP" altLang="en-US" b="1" dirty="0" smtClean="0"/>
              <a:t>東北</a:t>
            </a:r>
            <a:r>
              <a:rPr lang="en-US" altLang="ja-JP" b="1" dirty="0" smtClean="0"/>
              <a:t>BRT</a:t>
            </a:r>
            <a:r>
              <a:rPr lang="ja-JP" altLang="en-US" b="1" dirty="0" smtClean="0"/>
              <a:t>に</a:t>
            </a:r>
            <a:r>
              <a:rPr lang="en-US" altLang="ja-JP" b="1" dirty="0" smtClean="0"/>
              <a:t/>
            </a:r>
            <a:br>
              <a:rPr lang="en-US" altLang="ja-JP" b="1" dirty="0" smtClean="0"/>
            </a:br>
            <a:r>
              <a:rPr lang="ja-JP" altLang="en-US" b="1" dirty="0" smtClean="0"/>
              <a:t>電気バスと観光バス導入</a:t>
            </a:r>
            <a:endParaRPr kumimoji="1" lang="ja-JP" altLang="en-US" dirty="0"/>
          </a:p>
        </p:txBody>
      </p:sp>
      <p:sp>
        <p:nvSpPr>
          <p:cNvPr id="3" name="コンテンツ プレースホルダ 2"/>
          <p:cNvSpPr>
            <a:spLocks noGrp="1"/>
          </p:cNvSpPr>
          <p:nvPr>
            <p:ph idx="1"/>
          </p:nvPr>
        </p:nvSpPr>
        <p:spPr>
          <a:xfrm>
            <a:off x="457200" y="1340768"/>
            <a:ext cx="8229600" cy="5517232"/>
          </a:xfrm>
        </p:spPr>
        <p:txBody>
          <a:bodyPr>
            <a:noAutofit/>
          </a:bodyPr>
          <a:lstStyle/>
          <a:p>
            <a:r>
              <a:rPr lang="ja-JP" altLang="en-US" sz="2800" dirty="0" smtClean="0"/>
              <a:t>電気バスは気仙沼線</a:t>
            </a:r>
            <a:r>
              <a:rPr lang="en-US" altLang="ja-JP" sz="2800" dirty="0" smtClean="0"/>
              <a:t>BRT</a:t>
            </a:r>
            <a:r>
              <a:rPr lang="ja-JP" altLang="en-US" sz="2800" dirty="0" smtClean="0"/>
              <a:t>に</a:t>
            </a:r>
            <a:r>
              <a:rPr lang="en-US" altLang="ja-JP" sz="2800" dirty="0" smtClean="0"/>
              <a:t>1</a:t>
            </a:r>
            <a:r>
              <a:rPr lang="ja-JP" altLang="en-US" sz="2800" dirty="0" smtClean="0"/>
              <a:t>両導入。いすゞ中型路線バス「エルガミオ」をベースとし、定員は</a:t>
            </a:r>
            <a:r>
              <a:rPr lang="en-US" altLang="ja-JP" sz="2800" dirty="0" smtClean="0"/>
              <a:t>49</a:t>
            </a:r>
            <a:r>
              <a:rPr lang="ja-JP" altLang="en-US" sz="2800" dirty="0" smtClean="0"/>
              <a:t>人。充電式リチウムイオン電池を搭載し、電気によりモーターを回転させて走行</a:t>
            </a:r>
            <a:endParaRPr lang="en-US" altLang="ja-JP" sz="2800" dirty="0" smtClean="0"/>
          </a:p>
          <a:p>
            <a:r>
              <a:rPr lang="ja-JP" altLang="en-US" sz="2800" dirty="0" smtClean="0"/>
              <a:t>屋根上に太陽光パネルを設置、車内照明や</a:t>
            </a:r>
            <a:r>
              <a:rPr lang="en-US" altLang="ja-JP" sz="2800" dirty="0" smtClean="0"/>
              <a:t>USB</a:t>
            </a:r>
            <a:r>
              <a:rPr lang="ja-JP" altLang="en-US" sz="2800" dirty="0" smtClean="0"/>
              <a:t>充電用に使用。災害時には</a:t>
            </a:r>
            <a:r>
              <a:rPr lang="en-US" altLang="ja-JP" sz="2800" dirty="0" smtClean="0"/>
              <a:t>100V</a:t>
            </a:r>
            <a:r>
              <a:rPr lang="ja-JP" altLang="en-US" sz="2800" dirty="0" smtClean="0"/>
              <a:t>電源の供給が可能なコンセントも装備。</a:t>
            </a:r>
            <a:endParaRPr lang="en-US" altLang="ja-JP" sz="2800" dirty="0" smtClean="0"/>
          </a:p>
          <a:p>
            <a:r>
              <a:rPr lang="ja-JP" altLang="en-US" sz="2800" dirty="0" smtClean="0"/>
              <a:t>運行区間は気仙沼線</a:t>
            </a:r>
            <a:r>
              <a:rPr lang="en-US" altLang="ja-JP" sz="2800" dirty="0" smtClean="0"/>
              <a:t>BRT</a:t>
            </a:r>
            <a:r>
              <a:rPr lang="ja-JP" altLang="en-US" sz="2800" dirty="0" smtClean="0"/>
              <a:t>の本吉～気仙沼間</a:t>
            </a:r>
            <a:r>
              <a:rPr lang="en-US" altLang="ja-JP" sz="2800" dirty="0" smtClean="0"/>
              <a:t>21.5km</a:t>
            </a:r>
            <a:r>
              <a:rPr lang="ja-JP" altLang="en-US" sz="2800" dirty="0" err="1" smtClean="0"/>
              <a:t>。</a:t>
            </a:r>
            <a:r>
              <a:rPr lang="en-US" altLang="ja-JP" sz="2800" dirty="0" smtClean="0"/>
              <a:t>20km</a:t>
            </a:r>
            <a:r>
              <a:rPr lang="ja-JP" altLang="en-US" sz="2800" dirty="0" smtClean="0"/>
              <a:t>を超えて電気で運行する定期路線バスは少なく、営業運転を行いながら、将来の導入の可能性に向けて、様々な技術的課題の検証</a:t>
            </a:r>
            <a:endParaRPr kumimoji="1" lang="ja-JP" alt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ln>
            <a:solidFill>
              <a:schemeClr val="tx1"/>
            </a:solidFill>
          </a:ln>
        </p:spPr>
        <p:txBody>
          <a:bodyPr>
            <a:normAutofit fontScale="90000"/>
          </a:bodyPr>
          <a:lstStyle/>
          <a:p>
            <a:r>
              <a:rPr lang="ja-JP" altLang="en-US" sz="4000">
                <a:solidFill>
                  <a:schemeClr val="tx1"/>
                </a:solidFill>
              </a:rPr>
              <a:t>日本人は何故低サービスローカル鉄道にこだわるのか？</a:t>
            </a:r>
          </a:p>
        </p:txBody>
      </p:sp>
      <p:sp>
        <p:nvSpPr>
          <p:cNvPr id="52227" name="Rectangle 3"/>
          <p:cNvSpPr>
            <a:spLocks noGrp="1" noChangeArrowheads="1"/>
          </p:cNvSpPr>
          <p:nvPr>
            <p:ph type="body" idx="1"/>
          </p:nvPr>
        </p:nvSpPr>
        <p:spPr/>
        <p:txBody>
          <a:bodyPr/>
          <a:lstStyle/>
          <a:p>
            <a:pPr>
              <a:lnSpc>
                <a:spcPct val="90000"/>
              </a:lnSpc>
            </a:pPr>
            <a:r>
              <a:rPr lang="ja-JP" altLang="en-US"/>
              <a:t>ドアーツドアーのバス交通のほうが、低頻度硬直的ローカル鉄道より高級サービス</a:t>
            </a:r>
          </a:p>
          <a:p>
            <a:pPr>
              <a:lnSpc>
                <a:spcPct val="90000"/>
              </a:lnSpc>
            </a:pPr>
            <a:r>
              <a:rPr lang="ja-JP" altLang="en-US"/>
              <a:t>バス経営可能地域で無理に鉄道を維持するため鉄道もバスも赤字となってしまう</a:t>
            </a:r>
          </a:p>
          <a:p>
            <a:pPr>
              <a:lnSpc>
                <a:spcPct val="90000"/>
              </a:lnSpc>
            </a:pPr>
            <a:r>
              <a:rPr lang="ja-JP" altLang="en-US"/>
              <a:t>環境問題からも乗車密度の低い鉄道は問題を抱える。しかも物流は自動車依存</a:t>
            </a:r>
          </a:p>
          <a:p>
            <a:pPr>
              <a:lnSpc>
                <a:spcPct val="90000"/>
              </a:lnSpc>
            </a:pPr>
            <a:r>
              <a:rPr lang="ja-JP" altLang="en-US"/>
              <a:t>災害復旧も道路輸送がはるかに進歩</a:t>
            </a:r>
          </a:p>
          <a:p>
            <a:pPr>
              <a:lnSpc>
                <a:spcPct val="90000"/>
              </a:lnSpc>
            </a:pPr>
            <a:r>
              <a:rPr lang="ja-JP" altLang="en-US"/>
              <a:t>モバイル化でバス輸送の更なる高度化が可能</a:t>
            </a:r>
          </a:p>
          <a:p>
            <a:pPr>
              <a:lnSpc>
                <a:spcPct val="90000"/>
              </a:lnSpc>
            </a:pPr>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620713"/>
            <a:ext cx="8229600" cy="5505450"/>
          </a:xfrm>
        </p:spPr>
        <p:txBody>
          <a:bodyPr/>
          <a:lstStyle/>
          <a:p>
            <a:r>
              <a:rPr lang="ja-JP" altLang="en-US"/>
              <a:t>私鉄との競争の厳しい</a:t>
            </a:r>
            <a:r>
              <a:rPr lang="en-US" altLang="ja-JP"/>
              <a:t>JR</a:t>
            </a:r>
            <a:r>
              <a:rPr lang="ja-JP" altLang="en-US"/>
              <a:t>西日本も、大赤字のローカル線を廃止し、高度バス輸送に代替させることにより、ウィン</a:t>
            </a:r>
            <a:r>
              <a:rPr lang="en-US" altLang="ja-JP"/>
              <a:t>(</a:t>
            </a:r>
            <a:r>
              <a:rPr lang="ja-JP" altLang="en-US"/>
              <a:t>ローカル</a:t>
            </a:r>
            <a:r>
              <a:rPr lang="en-US" altLang="ja-JP"/>
              <a:t>)</a:t>
            </a:r>
            <a:r>
              <a:rPr lang="ja-JP" altLang="en-US"/>
              <a:t>ウィン</a:t>
            </a:r>
            <a:r>
              <a:rPr lang="en-US" altLang="ja-JP"/>
              <a:t>(</a:t>
            </a:r>
            <a:r>
              <a:rPr lang="ja-JP" altLang="en-US"/>
              <a:t>大都市鉄道安全投資</a:t>
            </a:r>
            <a:r>
              <a:rPr lang="en-US" altLang="ja-JP"/>
              <a:t>)</a:t>
            </a:r>
            <a:r>
              <a:rPr lang="ja-JP" altLang="en-US"/>
              <a:t>関係が可能となる</a:t>
            </a:r>
          </a:p>
          <a:p>
            <a:r>
              <a:rPr lang="ja-JP" altLang="en-US"/>
              <a:t>東北等のローカル線廃止により、首都圏</a:t>
            </a:r>
            <a:r>
              <a:rPr lang="en-US" altLang="ja-JP"/>
              <a:t>JR</a:t>
            </a:r>
            <a:r>
              <a:rPr lang="ja-JP" altLang="en-US"/>
              <a:t>への設備投資、運賃抑制効果が期待できる</a:t>
            </a:r>
          </a:p>
          <a:p>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85800"/>
            <a:ext cx="8229600" cy="1143000"/>
          </a:xfrm>
          <a:solidFill>
            <a:schemeClr val="accent5">
              <a:lumMod val="20000"/>
              <a:lumOff val="80000"/>
            </a:schemeClr>
          </a:solidFill>
          <a:ln w="12700">
            <a:solidFill>
              <a:schemeClr val="tx1"/>
            </a:solidFill>
          </a:ln>
        </p:spPr>
        <p:txBody>
          <a:bodyPr/>
          <a:lstStyle/>
          <a:p>
            <a:r>
              <a:rPr lang="ja-JP" altLang="en-US" dirty="0"/>
              <a:t>国鉄首都圏投資の評価</a:t>
            </a:r>
          </a:p>
        </p:txBody>
      </p:sp>
      <p:sp>
        <p:nvSpPr>
          <p:cNvPr id="37891" name="Rectangle 3"/>
          <p:cNvSpPr>
            <a:spLocks noGrp="1" noChangeArrowheads="1"/>
          </p:cNvSpPr>
          <p:nvPr>
            <p:ph type="body" idx="1"/>
          </p:nvPr>
        </p:nvSpPr>
        <p:spPr>
          <a:xfrm>
            <a:off x="457200" y="2392363"/>
            <a:ext cx="8229600" cy="2908300"/>
          </a:xfrm>
        </p:spPr>
        <p:txBody>
          <a:bodyPr/>
          <a:lstStyle/>
          <a:p>
            <a:pPr>
              <a:lnSpc>
                <a:spcPct val="90000"/>
              </a:lnSpc>
            </a:pPr>
            <a:r>
              <a:rPr lang="ja-JP" altLang="en-US" dirty="0"/>
              <a:t>五方面作戦投資の成果が今日の</a:t>
            </a:r>
            <a:r>
              <a:rPr lang="en-US" altLang="ja-JP" dirty="0"/>
              <a:t>JR</a:t>
            </a:r>
            <a:r>
              <a:rPr lang="ja-JP" altLang="en-US" dirty="0"/>
              <a:t>東の経営を支える</a:t>
            </a:r>
          </a:p>
          <a:p>
            <a:pPr>
              <a:lnSpc>
                <a:spcPct val="90000"/>
              </a:lnSpc>
            </a:pPr>
            <a:r>
              <a:rPr lang="ja-JP" altLang="en-US" dirty="0"/>
              <a:t>高橋伸夫</a:t>
            </a:r>
            <a:r>
              <a:rPr lang="en-US" altLang="ja-JP" dirty="0"/>
              <a:t>(</a:t>
            </a:r>
            <a:r>
              <a:rPr lang="ja-JP" altLang="en-US" dirty="0"/>
              <a:t>東大経済学部教授</a:t>
            </a:r>
            <a:r>
              <a:rPr lang="en-US" altLang="ja-JP" dirty="0"/>
              <a:t>)</a:t>
            </a:r>
            <a:r>
              <a:rPr lang="ja-JP" altLang="en-US" dirty="0"/>
              <a:t>　国鉄赤字は財政投融資の金利の硬直性に起因することを分析実証した</a:t>
            </a:r>
            <a:r>
              <a:rPr lang="en-US" altLang="ja-JP" dirty="0"/>
              <a:t>(</a:t>
            </a:r>
            <a:r>
              <a:rPr lang="ja-JP" altLang="en-US" dirty="0"/>
              <a:t>「鉄道経営と資金調達スキーム」有斐閣 </a:t>
            </a:r>
            <a:r>
              <a:rPr lang="en-US" altLang="ja-JP" dirty="0"/>
              <a:t>2000</a:t>
            </a:r>
            <a:r>
              <a:rPr lang="ja-JP" altLang="en-US" dirty="0"/>
              <a:t>年</a:t>
            </a:r>
            <a:r>
              <a:rPr lang="en-US" altLang="ja-JP" dirty="0"/>
              <a:t>8</a:t>
            </a:r>
            <a:r>
              <a:rPr lang="ja-JP" altLang="en-US" dirty="0"/>
              <a:t>月</a:t>
            </a:r>
            <a:r>
              <a:rPr lang="en-US" altLang="ja-JP"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chemeClr val="accent5">
              <a:lumMod val="20000"/>
              <a:lumOff val="80000"/>
            </a:schemeClr>
          </a:solidFill>
          <a:ln>
            <a:solidFill>
              <a:schemeClr val="tx1"/>
            </a:solidFill>
          </a:ln>
        </p:spPr>
        <p:txBody>
          <a:bodyPr>
            <a:normAutofit fontScale="90000"/>
          </a:bodyPr>
          <a:lstStyle/>
          <a:p>
            <a:r>
              <a:rPr lang="ja-JP" altLang="en-US" sz="4000" dirty="0"/>
              <a:t>都心利用比較</a:t>
            </a:r>
            <a:br>
              <a:rPr lang="ja-JP" altLang="en-US" sz="4000" dirty="0"/>
            </a:br>
            <a:r>
              <a:rPr lang="ja-JP" altLang="en-US" sz="3200" dirty="0"/>
              <a:t>（東京都市白書９６年版東京都都市計画局）</a:t>
            </a:r>
          </a:p>
        </p:txBody>
      </p:sp>
      <p:sp>
        <p:nvSpPr>
          <p:cNvPr id="54275" name="Rectangle 3"/>
          <p:cNvSpPr>
            <a:spLocks noGrp="1" noChangeArrowheads="1"/>
          </p:cNvSpPr>
          <p:nvPr>
            <p:ph type="body" idx="1"/>
          </p:nvPr>
        </p:nvSpPr>
        <p:spPr/>
        <p:txBody>
          <a:bodyPr/>
          <a:lstStyle/>
          <a:p>
            <a:pPr>
              <a:lnSpc>
                <a:spcPct val="90000"/>
              </a:lnSpc>
            </a:pPr>
            <a:r>
              <a:rPr lang="ja-JP" altLang="en-US" dirty="0"/>
              <a:t>まず、１９８０年から１９９０年にかけての１０年間に、総人口が増加したのはニューヨークとパリであり、東京とロンドンでは減少している。分布の特徴としては、東京のみが外周部に比べて、中心部の人口密度が低くなる空洞化現象が現れており、その他の都市では中心の密度は内周部と比べて低いものの、外周部よりは高い。特にニューヨークとパリでは、中心部の高密度居住が達成されている。</a:t>
            </a:r>
            <a:br>
              <a:rPr lang="ja-JP" altLang="en-US" dirty="0"/>
            </a:br>
            <a:endParaRPr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accent5">
              <a:lumMod val="20000"/>
              <a:lumOff val="80000"/>
            </a:schemeClr>
          </a:solidFill>
          <a:ln>
            <a:solidFill>
              <a:schemeClr val="tx1"/>
            </a:solidFill>
          </a:ln>
        </p:spPr>
        <p:txBody>
          <a:bodyPr/>
          <a:lstStyle/>
          <a:p>
            <a:r>
              <a:rPr lang="ja-JP" altLang="en-US" dirty="0"/>
              <a:t>運賃規制と混雑緩和の矛盾等</a:t>
            </a:r>
          </a:p>
        </p:txBody>
      </p:sp>
      <p:sp>
        <p:nvSpPr>
          <p:cNvPr id="26627" name="Rectangle 3"/>
          <p:cNvSpPr>
            <a:spLocks noGrp="1" noChangeArrowheads="1"/>
          </p:cNvSpPr>
          <p:nvPr>
            <p:ph type="body" idx="1"/>
          </p:nvPr>
        </p:nvSpPr>
        <p:spPr>
          <a:xfrm>
            <a:off x="457200" y="1600200"/>
            <a:ext cx="8229600" cy="5257800"/>
          </a:xfrm>
        </p:spPr>
        <p:txBody>
          <a:bodyPr/>
          <a:lstStyle/>
          <a:p>
            <a:pPr>
              <a:lnSpc>
                <a:spcPct val="90000"/>
              </a:lnSpc>
            </a:pPr>
            <a:r>
              <a:rPr lang="ja-JP" altLang="en-US" sz="2800" dirty="0"/>
              <a:t>横田二郎</a:t>
            </a:r>
            <a:r>
              <a:rPr lang="en-US" altLang="ja-JP" sz="2800" dirty="0"/>
              <a:t>(</a:t>
            </a:r>
            <a:r>
              <a:rPr lang="ja-JP" altLang="en-US" sz="2800" dirty="0"/>
              <a:t>東急電鉄社長</a:t>
            </a:r>
            <a:r>
              <a:rPr lang="en-US" altLang="ja-JP" sz="2800" dirty="0"/>
              <a:t>) </a:t>
            </a:r>
            <a:r>
              <a:rPr lang="ja-JP" altLang="en-US" sz="2800" dirty="0"/>
              <a:t>「</a:t>
            </a:r>
            <a:r>
              <a:rPr lang="en-US" altLang="ja-JP" sz="2800" dirty="0"/>
              <a:t>JR</a:t>
            </a:r>
            <a:r>
              <a:rPr lang="ja-JP" altLang="en-US" sz="2800" dirty="0"/>
              <a:t>中央線の特定区間並みの運賃にすれば年間</a:t>
            </a:r>
            <a:r>
              <a:rPr lang="en-US" altLang="ja-JP" sz="2800" dirty="0"/>
              <a:t>300</a:t>
            </a:r>
            <a:r>
              <a:rPr lang="ja-JP" altLang="en-US" sz="2800" dirty="0"/>
              <a:t>億の増収になるとの試算もあり、そうなれば銀行からの借入に依存することなく投資も可能となり、将来にわたってもっと運賃水準をおさえることができる」 </a:t>
            </a:r>
          </a:p>
          <a:p>
            <a:pPr>
              <a:lnSpc>
                <a:spcPct val="90000"/>
              </a:lnSpc>
            </a:pPr>
            <a:r>
              <a:rPr lang="ja-JP" altLang="en-US" sz="2800" dirty="0"/>
              <a:t>金本良嗣</a:t>
            </a:r>
            <a:r>
              <a:rPr lang="en-US" altLang="ja-JP" sz="2800" dirty="0"/>
              <a:t>(</a:t>
            </a:r>
            <a:r>
              <a:rPr lang="ja-JP" altLang="en-US" sz="2800" dirty="0"/>
              <a:t>東京大学教授</a:t>
            </a:r>
            <a:r>
              <a:rPr lang="en-US" altLang="ja-JP" sz="2800" dirty="0"/>
              <a:t>)</a:t>
            </a:r>
            <a:r>
              <a:rPr lang="ja-JP" altLang="en-US" sz="2800" dirty="0"/>
              <a:t>「利潤が少ない鉄道事業者でも事業達成させる手段として日本鉄道建設公団に工事を依頼して後に買わせるようにしたり、時には日本開発銀行から融資を受けさせたりしてきた。このようなシステムにより、首都圏の利用者は、低運賃で鉄道を利用できるのであるが、筆者はあえて、実は「このシステムは鉄道サービス発展の最善の方策ではない」ことを示唆したい。」</a:t>
            </a:r>
          </a:p>
          <a:p>
            <a:pPr>
              <a:lnSpc>
                <a:spcPct val="90000"/>
              </a:lnSpc>
            </a:pPr>
            <a:endParaRPr lang="en-US" altLang="ja-JP"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57150">
            <a:solidFill>
              <a:schemeClr val="tx1">
                <a:lumMod val="95000"/>
                <a:lumOff val="5000"/>
              </a:schemeClr>
            </a:solidFill>
          </a:ln>
        </p:spPr>
        <p:txBody>
          <a:bodyPr>
            <a:normAutofit/>
          </a:bodyPr>
          <a:lstStyle/>
          <a:p>
            <a:r>
              <a:rPr lang="ja-JP" altLang="en-US" dirty="0" smtClean="0"/>
              <a:t>東京の交通が支える東北の交通</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東京では、中央線、総武線、高崎線、東海道線、山手線、京浜東北線等が巨額の黒字</a:t>
            </a:r>
            <a:endParaRPr kumimoji="1" lang="en-US" altLang="ja-JP" dirty="0" smtClean="0"/>
          </a:p>
          <a:p>
            <a:r>
              <a:rPr lang="ja-JP" altLang="en-US" dirty="0" smtClean="0"/>
              <a:t>東北、長野等はすべて赤字</a:t>
            </a:r>
            <a:endParaRPr lang="en-US" altLang="ja-JP" dirty="0" smtClean="0"/>
          </a:p>
          <a:p>
            <a:r>
              <a:rPr lang="ja-JP" altLang="en-US" dirty="0" smtClean="0"/>
              <a:t>最も収支係数の低い線は、岩泉線</a:t>
            </a:r>
            <a:endParaRPr lang="en-US" altLang="ja-JP" dirty="0" smtClean="0"/>
          </a:p>
          <a:p>
            <a:r>
              <a:rPr kumimoji="1" lang="ja-JP" altLang="en-US" dirty="0" smtClean="0"/>
              <a:t>サービス水準</a:t>
            </a:r>
            <a:r>
              <a:rPr lang="ja-JP" altLang="en-US" dirty="0" smtClean="0"/>
              <a:t>の低いローカル線を、サービス水準の高いバスに転換するＢＲＴ戦略</a:t>
            </a:r>
            <a:endParaRPr lang="en-US" altLang="ja-JP" dirty="0" smtClean="0"/>
          </a:p>
          <a:p>
            <a:r>
              <a:rPr kumimoji="1" lang="ja-JP" altLang="en-US" dirty="0" smtClean="0"/>
              <a:t>国鉄改革の積み残し問題でもある</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57150" cmpd="thickThin">
            <a:solidFill>
              <a:schemeClr val="tx1"/>
            </a:solidFill>
          </a:ln>
        </p:spPr>
        <p:txBody>
          <a:bodyPr/>
          <a:lstStyle/>
          <a:p>
            <a:r>
              <a:rPr lang="en-US" altLang="ja-JP"/>
              <a:t>JR</a:t>
            </a:r>
            <a:r>
              <a:rPr lang="ja-JP" altLang="en-US"/>
              <a:t>東日本の運賃構造</a:t>
            </a:r>
          </a:p>
        </p:txBody>
      </p:sp>
      <p:sp>
        <p:nvSpPr>
          <p:cNvPr id="5123" name="Rectangle 3"/>
          <p:cNvSpPr>
            <a:spLocks noGrp="1" noChangeArrowheads="1"/>
          </p:cNvSpPr>
          <p:nvPr>
            <p:ph type="body" idx="1"/>
          </p:nvPr>
        </p:nvSpPr>
        <p:spPr>
          <a:xfrm>
            <a:off x="457200" y="1927225"/>
            <a:ext cx="8229600" cy="4525963"/>
          </a:xfrm>
        </p:spPr>
        <p:txBody>
          <a:bodyPr/>
          <a:lstStyle/>
          <a:p>
            <a:pPr>
              <a:lnSpc>
                <a:spcPct val="80000"/>
              </a:lnSpc>
            </a:pPr>
            <a:r>
              <a:rPr lang="ja-JP" altLang="en-US" sz="2800"/>
              <a:t>地方圏での大幅赤字を首都圏鉄道での大幅黒字でカバーする構造</a:t>
            </a:r>
            <a:r>
              <a:rPr lang="en-US" altLang="ja-JP" sz="2800"/>
              <a:t>(</a:t>
            </a:r>
            <a:r>
              <a:rPr lang="ja-JP" altLang="en-US" sz="2800"/>
              <a:t>＊</a:t>
            </a:r>
            <a:r>
              <a:rPr lang="en-US" altLang="ja-JP" sz="2800"/>
              <a:t>)</a:t>
            </a:r>
          </a:p>
          <a:p>
            <a:pPr>
              <a:lnSpc>
                <a:spcPct val="80000"/>
              </a:lnSpc>
            </a:pPr>
            <a:r>
              <a:rPr lang="ja-JP" altLang="en-US" sz="2800"/>
              <a:t>地方圏での経営合理化が首都圏競合路線での鉄道運賃値上げを回避させる・・・競合路線での私鉄運賃値上げをブロックさせる効果</a:t>
            </a:r>
          </a:p>
          <a:p>
            <a:pPr>
              <a:lnSpc>
                <a:spcPct val="80000"/>
              </a:lnSpc>
            </a:pPr>
            <a:r>
              <a:rPr lang="ja-JP" altLang="en-US" sz="2800"/>
              <a:t>首都圏</a:t>
            </a:r>
            <a:r>
              <a:rPr lang="en-US" altLang="ja-JP" sz="2800"/>
              <a:t>JR</a:t>
            </a:r>
            <a:r>
              <a:rPr lang="ja-JP" altLang="en-US" sz="2800"/>
              <a:t>の路線別原価構造の情報開示は、首都圏住民の</a:t>
            </a:r>
            <a:r>
              <a:rPr lang="en-US" altLang="ja-JP" sz="2800"/>
              <a:t>JR</a:t>
            </a:r>
            <a:r>
              <a:rPr lang="ja-JP" altLang="en-US" sz="2800"/>
              <a:t>サービス改善につながる・・・ますます</a:t>
            </a:r>
            <a:r>
              <a:rPr lang="en-US" altLang="ja-JP" sz="2800"/>
              <a:t>JR</a:t>
            </a:r>
            <a:r>
              <a:rPr lang="ja-JP" altLang="en-US" sz="2800"/>
              <a:t>の競争力がつく</a:t>
            </a:r>
          </a:p>
          <a:p>
            <a:pPr>
              <a:lnSpc>
                <a:spcPct val="80000"/>
              </a:lnSpc>
            </a:pPr>
            <a:r>
              <a:rPr lang="ja-JP" altLang="en-US" sz="2800"/>
              <a:t>国土交通省の鉄道許認可行政のジレンマ・・・行政情報公開法により知りえた情報の開示　⇒　鉄道政策の法定理念の欠如</a:t>
            </a:r>
            <a:r>
              <a:rPr lang="en-US" altLang="ja-JP" sz="2800"/>
              <a:t>(</a:t>
            </a:r>
            <a:r>
              <a:rPr lang="ja-JP" altLang="en-US" sz="2800"/>
              <a:t>技術的運賃原則しかない</a:t>
            </a:r>
            <a:r>
              <a:rPr lang="en-US" altLang="ja-JP" sz="2800"/>
              <a:t>)</a:t>
            </a:r>
          </a:p>
          <a:p>
            <a:pPr>
              <a:lnSpc>
                <a:spcPct val="80000"/>
              </a:lnSpc>
            </a:pPr>
            <a:endParaRPr lang="en-US" altLang="ja-JP"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accent5">
              <a:lumMod val="20000"/>
              <a:lumOff val="80000"/>
            </a:schemeClr>
          </a:solidFill>
          <a:ln>
            <a:solidFill>
              <a:schemeClr val="tx1"/>
            </a:solidFill>
          </a:ln>
        </p:spPr>
        <p:txBody>
          <a:bodyPr>
            <a:normAutofit fontScale="90000"/>
          </a:bodyPr>
          <a:lstStyle/>
          <a:p>
            <a:r>
              <a:rPr lang="ja-JP" altLang="en-US" sz="4000" dirty="0"/>
              <a:t>＊運輸政策研究機構第３回セミナー</a:t>
            </a:r>
            <a:br>
              <a:rPr lang="ja-JP" altLang="en-US" sz="4000" dirty="0"/>
            </a:br>
            <a:r>
              <a:rPr lang="ja-JP" altLang="en-US" sz="4000" dirty="0"/>
              <a:t>１９９６年９月３日仁杉巌発言</a:t>
            </a:r>
          </a:p>
        </p:txBody>
      </p:sp>
      <p:sp>
        <p:nvSpPr>
          <p:cNvPr id="25603" name="Rectangle 3"/>
          <p:cNvSpPr>
            <a:spLocks noGrp="1" noChangeArrowheads="1"/>
          </p:cNvSpPr>
          <p:nvPr>
            <p:ph type="body" idx="1"/>
          </p:nvPr>
        </p:nvSpPr>
        <p:spPr>
          <a:xfrm>
            <a:off x="457200" y="1998663"/>
            <a:ext cx="8229600" cy="4525962"/>
          </a:xfrm>
        </p:spPr>
        <p:txBody>
          <a:bodyPr/>
          <a:lstStyle/>
          <a:p>
            <a:pPr>
              <a:lnSpc>
                <a:spcPct val="90000"/>
              </a:lnSpc>
            </a:pPr>
            <a:r>
              <a:rPr lang="en-US" altLang="ja-JP" sz="2400"/>
              <a:t>JR</a:t>
            </a:r>
            <a:r>
              <a:rPr lang="ja-JP" altLang="en-US" sz="2400"/>
              <a:t>がスタートしたころの運賃と西武鉄道の運賃を比べると、</a:t>
            </a:r>
            <a:r>
              <a:rPr lang="en-US" altLang="ja-JP" sz="2400"/>
              <a:t>JR</a:t>
            </a:r>
            <a:r>
              <a:rPr lang="ja-JP" altLang="en-US" sz="2400"/>
              <a:t>の方が約</a:t>
            </a:r>
            <a:r>
              <a:rPr lang="en-US" altLang="ja-JP" sz="2400"/>
              <a:t>50%</a:t>
            </a:r>
            <a:r>
              <a:rPr lang="ja-JP" altLang="en-US" sz="2400"/>
              <a:t>高い運賃を認可されている。当時の酉武鉄道の収入は</a:t>
            </a:r>
            <a:r>
              <a:rPr lang="en-US" altLang="ja-JP" sz="2400"/>
              <a:t>700</a:t>
            </a:r>
            <a:r>
              <a:rPr lang="ja-JP" altLang="en-US" sz="2400"/>
              <a:t>億円、当時の</a:t>
            </a:r>
            <a:r>
              <a:rPr lang="en-US" altLang="ja-JP" sz="2400"/>
              <a:t>JR</a:t>
            </a:r>
            <a:r>
              <a:rPr lang="ja-JP" altLang="en-US" sz="2400"/>
              <a:t>の運賃体系をそのまま西武鉄道に持ってくると</a:t>
            </a:r>
            <a:r>
              <a:rPr lang="en-US" altLang="ja-JP" sz="2400"/>
              <a:t>1000</a:t>
            </a:r>
            <a:r>
              <a:rPr lang="ja-JP" altLang="en-US" sz="2400"/>
              <a:t>億円強ぐらいになる。このように</a:t>
            </a:r>
            <a:r>
              <a:rPr lang="en-US" altLang="ja-JP" sz="2400"/>
              <a:t>JR</a:t>
            </a:r>
            <a:r>
              <a:rPr lang="ja-JP" altLang="en-US" sz="2400"/>
              <a:t>はその発足時にかなり高い、余裕のある運賃設定でスタートしたことになる。そのため、</a:t>
            </a:r>
            <a:r>
              <a:rPr lang="en-US" altLang="ja-JP" sz="2400"/>
              <a:t>JR</a:t>
            </a:r>
            <a:r>
              <a:rPr lang="ja-JP" altLang="en-US" sz="2400"/>
              <a:t>東は</a:t>
            </a:r>
            <a:r>
              <a:rPr lang="en-US" altLang="ja-JP" sz="2400"/>
              <a:t>3,O00</a:t>
            </a:r>
            <a:r>
              <a:rPr lang="ja-JP" altLang="en-US" sz="2400"/>
              <a:t>億円の利益を首都圏で出し、</a:t>
            </a:r>
            <a:r>
              <a:rPr lang="en-US" altLang="ja-JP" sz="2400"/>
              <a:t>2,000</a:t>
            </a:r>
            <a:r>
              <a:rPr lang="ja-JP" altLang="en-US" sz="2400"/>
              <a:t>億円で東北や新潟の赤字を埋め、</a:t>
            </a:r>
            <a:r>
              <a:rPr lang="en-US" altLang="ja-JP" sz="2400"/>
              <a:t>1,000</a:t>
            </a:r>
            <a:r>
              <a:rPr lang="ja-JP" altLang="en-US" sz="2400"/>
              <a:t>億円の利益を出し、それで配当をし、借金を返すことができている。ところが私鉄の運賃は、その後</a:t>
            </a:r>
            <a:r>
              <a:rPr lang="en-US" altLang="ja-JP" sz="2400"/>
              <a:t>2</a:t>
            </a:r>
            <a:r>
              <a:rPr lang="ja-JP" altLang="en-US" sz="2400"/>
              <a:t>回上げているが、まだ経営は苦しい。その差は何かというと、</a:t>
            </a:r>
            <a:r>
              <a:rPr lang="en-US" altLang="ja-JP" sz="2400"/>
              <a:t>JR</a:t>
            </a:r>
            <a:r>
              <a:rPr lang="ja-JP" altLang="en-US" sz="2400"/>
              <a:t>は最初に大きく高く運賃を設定し、そのまま来ているのでこの間、ずっと私鉄より高い収入が続いてきているためである。</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20000"/>
              <a:lumOff val="80000"/>
            </a:schemeClr>
          </a:solidFill>
          <a:ln w="57150">
            <a:solidFill>
              <a:schemeClr val="tx1">
                <a:lumMod val="95000"/>
                <a:lumOff val="5000"/>
              </a:schemeClr>
            </a:solidFill>
          </a:ln>
        </p:spPr>
        <p:txBody>
          <a:bodyPr>
            <a:normAutofit fontScale="90000"/>
          </a:bodyPr>
          <a:lstStyle/>
          <a:p>
            <a:r>
              <a:rPr lang="ja-JP" altLang="en-US" dirty="0" smtClean="0"/>
              <a:t>戦後最大の交通政策</a:t>
            </a:r>
            <a:r>
              <a:rPr lang="en-US" altLang="ja-JP" dirty="0" smtClean="0"/>
              <a:t/>
            </a:r>
            <a:br>
              <a:rPr lang="en-US" altLang="ja-JP" dirty="0" smtClean="0"/>
            </a:br>
            <a:r>
              <a:rPr lang="ja-JP" altLang="en-US" dirty="0" smtClean="0"/>
              <a:t>（国鉄分割民営化）</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規制緩和、民営化論へのドライブ</a:t>
            </a:r>
            <a:endParaRPr lang="en-US" altLang="ja-JP" dirty="0" smtClean="0"/>
          </a:p>
          <a:p>
            <a:r>
              <a:rPr kumimoji="1" lang="ja-JP" altLang="en-US" dirty="0" smtClean="0"/>
              <a:t>高齢化社会の先取り　国鉄共済年金問題処理</a:t>
            </a:r>
            <a:endParaRPr kumimoji="1" lang="en-US" altLang="ja-JP" dirty="0" smtClean="0"/>
          </a:p>
          <a:p>
            <a:r>
              <a:rPr lang="ja-JP" altLang="en-US" dirty="0" smtClean="0"/>
              <a:t>地域政策　交通政策の担い手は国ではなく地域</a:t>
            </a:r>
            <a:endParaRPr lang="en-US" altLang="ja-JP" dirty="0" smtClean="0"/>
          </a:p>
          <a:p>
            <a:r>
              <a:rPr kumimoji="1" lang="ja-JP" altLang="en-US" dirty="0" smtClean="0"/>
              <a:t>問題先送り責任　財政破綻の怖さと赤字処理の重要性</a:t>
            </a:r>
            <a:endParaRPr kumimoji="1" lang="en-US" altLang="ja-JP" dirty="0" smtClean="0"/>
          </a:p>
          <a:p>
            <a:r>
              <a:rPr lang="ja-JP" altLang="en-US" dirty="0" smtClean="0"/>
              <a:t>政治構造への影響　国鉄労組と日本社会党の崩壊</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124744"/>
            <a:ext cx="8424936" cy="4032447"/>
          </a:xfrm>
          <a:ln w="28575">
            <a:solidFill>
              <a:schemeClr val="tx1"/>
            </a:solidFill>
          </a:ln>
        </p:spPr>
        <p:txBody>
          <a:bodyPr>
            <a:normAutofit/>
          </a:bodyPr>
          <a:lstStyle/>
          <a:p>
            <a:r>
              <a:rPr lang="ja-JP" altLang="en-US" sz="6000" dirty="0" smtClean="0"/>
              <a:t>都市デザイン論　</a:t>
            </a:r>
            <a:r>
              <a:rPr kumimoji="1" lang="ja-JP" altLang="en-US" sz="6000" dirty="0" smtClean="0"/>
              <a:t>第</a:t>
            </a:r>
            <a:r>
              <a:rPr lang="ja-JP" altLang="en-US" sz="6000" dirty="0" smtClean="0"/>
              <a:t>五</a:t>
            </a:r>
            <a:r>
              <a:rPr kumimoji="1" lang="ja-JP" altLang="en-US" sz="6000" dirty="0" smtClean="0"/>
              <a:t>回</a:t>
            </a:r>
            <a:r>
              <a:rPr kumimoji="1" lang="en-US" altLang="ja-JP" sz="6000" dirty="0" smtClean="0"/>
              <a:t/>
            </a:r>
            <a:br>
              <a:rPr kumimoji="1" lang="en-US" altLang="ja-JP" sz="6000" dirty="0" smtClean="0"/>
            </a:br>
            <a:r>
              <a:rPr kumimoji="1" lang="ja-JP" altLang="en-US" sz="6000" dirty="0" smtClean="0"/>
              <a:t>　</a:t>
            </a:r>
            <a:r>
              <a:rPr kumimoji="1" lang="en-US" altLang="ja-JP" sz="6000" dirty="0" smtClean="0"/>
              <a:t/>
            </a:r>
            <a:br>
              <a:rPr kumimoji="1" lang="en-US" altLang="ja-JP" sz="6000" dirty="0" smtClean="0"/>
            </a:br>
            <a:r>
              <a:rPr kumimoji="1" lang="ja-JP" altLang="en-US" sz="6000" dirty="0" smtClean="0"/>
              <a:t>交通政策と都市</a:t>
            </a:r>
            <a:endParaRPr kumimoji="1" lang="ja-JP" altLang="en-US" sz="6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solidFill>
            <a:schemeClr val="tx2">
              <a:lumMod val="20000"/>
              <a:lumOff val="80000"/>
            </a:schemeClr>
          </a:solidFill>
          <a:ln w="57150">
            <a:solidFill>
              <a:schemeClr val="tx1">
                <a:lumMod val="95000"/>
                <a:lumOff val="5000"/>
              </a:schemeClr>
            </a:solidFill>
          </a:ln>
        </p:spPr>
        <p:txBody>
          <a:bodyPr/>
          <a:lstStyle/>
          <a:p>
            <a:pPr>
              <a:defRPr/>
            </a:pPr>
            <a:r>
              <a:rPr lang="ja-JP" altLang="en-US" dirty="0" smtClean="0"/>
              <a:t>国鉄債務処理</a:t>
            </a:r>
            <a:endParaRPr lang="ja-JP" altLang="en-US" dirty="0"/>
          </a:p>
        </p:txBody>
      </p:sp>
      <p:sp>
        <p:nvSpPr>
          <p:cNvPr id="249859" name="コンテンツ プレースホルダ 2"/>
          <p:cNvSpPr>
            <a:spLocks noGrp="1"/>
          </p:cNvSpPr>
          <p:nvPr>
            <p:ph idx="1"/>
          </p:nvPr>
        </p:nvSpPr>
        <p:spPr>
          <a:xfrm>
            <a:off x="457200" y="1412875"/>
            <a:ext cx="8229600" cy="5256485"/>
          </a:xfrm>
        </p:spPr>
        <p:txBody>
          <a:bodyPr>
            <a:normAutofit fontScale="92500"/>
          </a:bodyPr>
          <a:lstStyle/>
          <a:p>
            <a:r>
              <a:rPr lang="ja-JP" altLang="en-US" dirty="0" smtClean="0"/>
              <a:t>安易に財投資金を投入した財政、運輸当局の貸手責任批判につき、世間の認識甘かった</a:t>
            </a:r>
            <a:endParaRPr lang="en-US" altLang="ja-JP" dirty="0" smtClean="0"/>
          </a:p>
          <a:p>
            <a:pPr>
              <a:buNone/>
            </a:pPr>
            <a:r>
              <a:rPr lang="ja-JP" altLang="en-US" dirty="0" smtClean="0"/>
              <a:t>　　　　　　　　　　　　　　　　　　　　　⇔金融バブル</a:t>
            </a:r>
            <a:endParaRPr lang="en-US" altLang="ja-JP" dirty="0" smtClean="0"/>
          </a:p>
          <a:p>
            <a:r>
              <a:rPr lang="ja-JP" altLang="en-US" dirty="0" smtClean="0"/>
              <a:t>高橋伸夫「国鉄経営破たんの直接原因は資金調達のスキームの失敗」「昭和４０年度から三年間の設備投資資金一兆円であり、いわゆる国鉄の公共負担額１兆円とほぼ同額、これだけが内部留保されていればよかった</a:t>
            </a:r>
            <a:endParaRPr lang="en-US" altLang="ja-JP" dirty="0" smtClean="0"/>
          </a:p>
          <a:p>
            <a:r>
              <a:rPr lang="ja-JP" altLang="en-US" dirty="0" smtClean="0"/>
              <a:t>１９６５年運輸白書も指摘</a:t>
            </a:r>
            <a:endParaRPr lang="en-US" altLang="ja-JP" dirty="0" smtClean="0"/>
          </a:p>
          <a:p>
            <a:r>
              <a:rPr lang="ja-JP" altLang="en-US" dirty="0" smtClean="0"/>
              <a:t>財投脱却による資金調達の自立こそ民営化</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a:ln w="57150">
            <a:solidFill>
              <a:schemeClr val="tx1">
                <a:lumMod val="95000"/>
                <a:lumOff val="5000"/>
              </a:schemeClr>
            </a:solidFill>
          </a:ln>
        </p:spPr>
        <p:txBody>
          <a:bodyPr/>
          <a:lstStyle/>
          <a:p>
            <a:pPr>
              <a:defRPr/>
            </a:pPr>
            <a:r>
              <a:rPr lang="ja-JP" altLang="en-US" dirty="0" smtClean="0"/>
              <a:t>歴史的評価</a:t>
            </a:r>
            <a:endParaRPr lang="ja-JP" altLang="en-US" dirty="0"/>
          </a:p>
        </p:txBody>
      </p:sp>
      <p:sp>
        <p:nvSpPr>
          <p:cNvPr id="250883" name="コンテンツ プレースホルダ 2"/>
          <p:cNvSpPr>
            <a:spLocks noGrp="1"/>
          </p:cNvSpPr>
          <p:nvPr>
            <p:ph idx="1"/>
          </p:nvPr>
        </p:nvSpPr>
        <p:spPr/>
        <p:txBody>
          <a:bodyPr/>
          <a:lstStyle/>
          <a:p>
            <a:r>
              <a:rPr lang="ja-JP" altLang="en-US" smtClean="0"/>
              <a:t>国鉄債務の先送り中、我が国航空輸送は飛躍的に発展し、交通市場の拡大に寄与</a:t>
            </a:r>
            <a:endParaRPr lang="en-US" altLang="ja-JP" smtClean="0"/>
          </a:p>
          <a:p>
            <a:r>
              <a:rPr lang="ja-JP" altLang="en-US" smtClean="0"/>
              <a:t>先送り責任の制裁措置は組織の解体⇒国鉄分割民営化、金融庁分離</a:t>
            </a:r>
            <a:endParaRPr lang="en-US" altLang="ja-JP" smtClean="0"/>
          </a:p>
          <a:p>
            <a:r>
              <a:rPr lang="ja-JP" altLang="en-US" smtClean="0"/>
              <a:t>運輸省は国鉄再建監理委員会の３条機関論で先送りは許されないと認識するも、国土交通省設置</a:t>
            </a:r>
            <a:endParaRPr lang="en-US" altLang="ja-JP" smtClean="0"/>
          </a:p>
          <a:p>
            <a:r>
              <a:rPr lang="ja-JP" altLang="en-US" smtClean="0"/>
              <a:t>都市近郊緑地の喪失は後戻りできない変化</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accent1"/>
            </a:solidFill>
          </a:ln>
        </p:spPr>
        <p:txBody>
          <a:bodyPr>
            <a:normAutofit/>
          </a:bodyPr>
          <a:lstStyle/>
          <a:p>
            <a:r>
              <a:rPr kumimoji="1" lang="ja-JP" altLang="en-US" dirty="0" smtClean="0"/>
              <a:t>鉄道電化</a:t>
            </a:r>
            <a:endParaRPr kumimoji="1" lang="ja-JP" altLang="en-US" dirty="0"/>
          </a:p>
        </p:txBody>
      </p:sp>
      <p:sp>
        <p:nvSpPr>
          <p:cNvPr id="3" name="コンテンツ プレースホルダ 2"/>
          <p:cNvSpPr>
            <a:spLocks noGrp="1"/>
          </p:cNvSpPr>
          <p:nvPr>
            <p:ph idx="1"/>
          </p:nvPr>
        </p:nvSpPr>
        <p:spPr>
          <a:xfrm>
            <a:off x="457200" y="1412776"/>
            <a:ext cx="8229600" cy="5257800"/>
          </a:xfrm>
        </p:spPr>
        <p:txBody>
          <a:bodyPr>
            <a:normAutofit fontScale="85000" lnSpcReduction="10000"/>
          </a:bodyPr>
          <a:lstStyle/>
          <a:p>
            <a:r>
              <a:rPr lang="ja-JP" altLang="en-US" dirty="0" smtClean="0"/>
              <a:t>戦前</a:t>
            </a:r>
            <a:r>
              <a:rPr lang="ja-JP" altLang="en-US" dirty="0"/>
              <a:t>、軍事攻撃に対する脆弱性を考慮し、幹線輸送は蒸気機関車が</a:t>
            </a:r>
            <a:r>
              <a:rPr lang="ja-JP" altLang="en-US" dirty="0" smtClean="0"/>
              <a:t>基本</a:t>
            </a:r>
            <a:endParaRPr lang="en-US" altLang="ja-JP" dirty="0" smtClean="0"/>
          </a:p>
          <a:p>
            <a:r>
              <a:rPr lang="ja-JP" altLang="en-US" dirty="0" smtClean="0"/>
              <a:t>戦後</a:t>
            </a:r>
            <a:r>
              <a:rPr lang="ja-JP" altLang="en-US" dirty="0"/>
              <a:t>は石炭</a:t>
            </a:r>
            <a:r>
              <a:rPr lang="ja-JP" altLang="en-US" dirty="0" smtClean="0"/>
              <a:t>を他</a:t>
            </a:r>
            <a:r>
              <a:rPr lang="ja-JP" altLang="en-US" dirty="0"/>
              <a:t>産業に優先的に振り向けるために、鉄道当局は極力電化する方針をとろうとしたが、</a:t>
            </a:r>
            <a:r>
              <a:rPr lang="en-US" altLang="ja-JP" dirty="0"/>
              <a:t>GHQ </a:t>
            </a:r>
            <a:r>
              <a:rPr lang="ja-JP" altLang="en-US" dirty="0"/>
              <a:t>は</a:t>
            </a:r>
            <a:r>
              <a:rPr lang="ja-JP" altLang="en-US" dirty="0" smtClean="0"/>
              <a:t>必ず</a:t>
            </a:r>
            <a:r>
              <a:rPr lang="ja-JP" altLang="en-US" dirty="0"/>
              <a:t>しも賛成ではなかった</a:t>
            </a:r>
            <a:r>
              <a:rPr lang="ja-JP" altLang="en-US" dirty="0" smtClean="0"/>
              <a:t>。</a:t>
            </a:r>
            <a:endParaRPr lang="en-US" altLang="ja-JP" dirty="0" smtClean="0"/>
          </a:p>
          <a:p>
            <a:r>
              <a:rPr lang="ja-JP" altLang="en-US" dirty="0" smtClean="0"/>
              <a:t>ドッジ</a:t>
            </a:r>
            <a:r>
              <a:rPr lang="ja-JP" altLang="en-US" dirty="0"/>
              <a:t>・ラインのなかでは、電化のための設備投資はやめて、</a:t>
            </a:r>
            <a:r>
              <a:rPr lang="ja-JP" altLang="en-US" dirty="0" smtClean="0"/>
              <a:t>ディーゼル化</a:t>
            </a:r>
            <a:r>
              <a:rPr lang="ja-JP" altLang="en-US" dirty="0"/>
              <a:t>するほうが安上がりであるとし停止を</a:t>
            </a:r>
            <a:r>
              <a:rPr lang="ja-JP" altLang="en-US" dirty="0" smtClean="0"/>
              <a:t>かけた。</a:t>
            </a:r>
            <a:endParaRPr lang="en-US" altLang="ja-JP" dirty="0" smtClean="0"/>
          </a:p>
          <a:p>
            <a:r>
              <a:rPr lang="ja-JP" altLang="en-US" dirty="0" smtClean="0"/>
              <a:t>米国流</a:t>
            </a:r>
            <a:r>
              <a:rPr lang="ja-JP" altLang="en-US" dirty="0"/>
              <a:t>の見方では鉄道は斜陽産業であり</a:t>
            </a:r>
            <a:r>
              <a:rPr lang="ja-JP" altLang="en-US" dirty="0" smtClean="0"/>
              <a:t>、資金</a:t>
            </a:r>
            <a:r>
              <a:rPr lang="ja-JP" altLang="en-US" dirty="0"/>
              <a:t>がまわされず、電化も抑えられた</a:t>
            </a:r>
            <a:r>
              <a:rPr lang="ja-JP" altLang="en-US" dirty="0" smtClean="0"/>
              <a:t>。</a:t>
            </a:r>
            <a:endParaRPr lang="en-US" altLang="ja-JP" dirty="0" smtClean="0"/>
          </a:p>
          <a:p>
            <a:r>
              <a:rPr lang="ja-JP" altLang="en-US" dirty="0" smtClean="0"/>
              <a:t>その</a:t>
            </a:r>
            <a:r>
              <a:rPr lang="ja-JP" altLang="en-US" dirty="0"/>
              <a:t>ため日本は、サンフランシスコ条約で主権を回復</a:t>
            </a:r>
            <a:r>
              <a:rPr lang="ja-JP" altLang="en-US" dirty="0" smtClean="0"/>
              <a:t>して以降</a:t>
            </a:r>
            <a:r>
              <a:rPr lang="ja-JP" altLang="en-US" dirty="0"/>
              <a:t>に、新幹線誕生にもつながる国鉄近代化の最大の柱である電化を行うこととなった。</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accent1"/>
            </a:solidFill>
          </a:ln>
        </p:spPr>
        <p:txBody>
          <a:bodyPr/>
          <a:lstStyle/>
          <a:p>
            <a:r>
              <a:rPr lang="ja-JP" altLang="en-US" dirty="0" smtClean="0"/>
              <a:t>モータリゼーションと航空輸送</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77500" lnSpcReduction="20000"/>
          </a:bodyPr>
          <a:lstStyle/>
          <a:p>
            <a:r>
              <a:rPr lang="ja-JP" altLang="en-US" dirty="0" smtClean="0"/>
              <a:t>わが国</a:t>
            </a:r>
            <a:r>
              <a:rPr lang="ja-JP" altLang="en-US" dirty="0"/>
              <a:t>のモータリゼーションを推進することは</a:t>
            </a:r>
            <a:r>
              <a:rPr lang="en-US" altLang="ja-JP" dirty="0"/>
              <a:t>GHQ </a:t>
            </a:r>
            <a:r>
              <a:rPr lang="ja-JP" altLang="en-US" dirty="0"/>
              <a:t>の思惑と一致していた。</a:t>
            </a:r>
            <a:r>
              <a:rPr lang="ja-JP" altLang="en-US" dirty="0" smtClean="0"/>
              <a:t>田中</a:t>
            </a:r>
            <a:r>
              <a:rPr lang="ja-JP" altLang="en-US" dirty="0"/>
              <a:t>精一は</a:t>
            </a:r>
            <a:r>
              <a:rPr lang="en-US" altLang="ja-JP" dirty="0"/>
              <a:t>1947 </a:t>
            </a:r>
            <a:r>
              <a:rPr lang="ja-JP" altLang="en-US" dirty="0"/>
              <a:t>年</a:t>
            </a:r>
            <a:r>
              <a:rPr lang="en-US" altLang="ja-JP" dirty="0"/>
              <a:t>4 </a:t>
            </a:r>
            <a:r>
              <a:rPr lang="ja-JP" altLang="en-US" dirty="0"/>
              <a:t>月に「平和国家建設国土計画案」と称する文書をまとめ</a:t>
            </a:r>
            <a:r>
              <a:rPr lang="en-US" altLang="ja-JP" dirty="0"/>
              <a:t>GHQ </a:t>
            </a:r>
            <a:r>
              <a:rPr lang="ja-JP" altLang="en-US" dirty="0" err="1"/>
              <a:t>に提</a:t>
            </a:r>
            <a:r>
              <a:rPr lang="ja-JP" altLang="en-US" dirty="0"/>
              <a:t>出して</a:t>
            </a:r>
            <a:r>
              <a:rPr lang="ja-JP" altLang="en-US" dirty="0" smtClean="0"/>
              <a:t>いる。資源</a:t>
            </a:r>
            <a:r>
              <a:rPr lang="ja-JP" altLang="en-US" dirty="0"/>
              <a:t>を海外に求めることの出来ぬ日本は道路建設を積極的に進め、この道路によって未開地の</a:t>
            </a:r>
            <a:r>
              <a:rPr lang="ja-JP" altLang="en-US" dirty="0" smtClean="0"/>
              <a:t>国土資源</a:t>
            </a:r>
            <a:r>
              <a:rPr lang="ja-JP" altLang="en-US" dirty="0"/>
              <a:t>を開発するという趣旨であった。</a:t>
            </a:r>
          </a:p>
          <a:p>
            <a:r>
              <a:rPr lang="ja-JP" altLang="en-US" dirty="0" smtClean="0"/>
              <a:t>「</a:t>
            </a:r>
            <a:r>
              <a:rPr lang="ja-JP" altLang="en-US" dirty="0"/>
              <a:t>非軍事化」により航空機の運航が禁止され、航空関係産業はほぼ全滅した</a:t>
            </a:r>
            <a:r>
              <a:rPr lang="ja-JP" altLang="en-US" dirty="0" smtClean="0"/>
              <a:t>。</a:t>
            </a:r>
            <a:endParaRPr lang="en-US" altLang="ja-JP" dirty="0" smtClean="0"/>
          </a:p>
          <a:p>
            <a:r>
              <a:rPr lang="ja-JP" altLang="en-US" dirty="0" smtClean="0"/>
              <a:t>その後</a:t>
            </a:r>
            <a:r>
              <a:rPr lang="ja-JP" altLang="en-US" dirty="0"/>
              <a:t>講和条約</a:t>
            </a:r>
            <a:r>
              <a:rPr lang="ja-JP" altLang="en-US" dirty="0" smtClean="0"/>
              <a:t>締結前</a:t>
            </a:r>
            <a:r>
              <a:rPr lang="ja-JP" altLang="en-US" dirty="0"/>
              <a:t>に国内航空運行権を支配しようと連合国の航空会社</a:t>
            </a:r>
            <a:r>
              <a:rPr lang="en-US" altLang="ja-JP" dirty="0"/>
              <a:t>7 </a:t>
            </a:r>
            <a:r>
              <a:rPr lang="ja-JP" altLang="en-US" dirty="0"/>
              <a:t>社が運航会社を設立する動きが</a:t>
            </a:r>
            <a:r>
              <a:rPr lang="ja-JP" altLang="en-US" dirty="0" smtClean="0"/>
              <a:t>あったため</a:t>
            </a:r>
            <a:r>
              <a:rPr lang="ja-JP" altLang="en-US" dirty="0"/>
              <a:t>、日本政府はカボタージュ（国内運送の自国運送権）を盾に拒否した。この主張は</a:t>
            </a:r>
            <a:r>
              <a:rPr lang="en-US" altLang="ja-JP" dirty="0"/>
              <a:t>GHQ </a:t>
            </a:r>
            <a:r>
              <a:rPr lang="ja-JP" altLang="en-US" dirty="0"/>
              <a:t>に</a:t>
            </a:r>
            <a:r>
              <a:rPr lang="ja-JP" altLang="en-US" dirty="0" smtClean="0"/>
              <a:t>認められ</a:t>
            </a:r>
            <a:r>
              <a:rPr lang="ja-JP" altLang="en-US" dirty="0"/>
              <a:t>、</a:t>
            </a:r>
            <a:r>
              <a:rPr lang="en-US" altLang="ja-JP" dirty="0"/>
              <a:t>1951 </a:t>
            </a:r>
            <a:r>
              <a:rPr lang="ja-JP" altLang="en-US" dirty="0"/>
              <a:t>年に日本航空が設立されたが、この時点ではまだ日本による運航はできず</a:t>
            </a:r>
            <a:r>
              <a:rPr lang="ja-JP" altLang="en-US" dirty="0" smtClean="0"/>
              <a:t>ノースウエスト</a:t>
            </a:r>
            <a:r>
              <a:rPr lang="ja-JP" altLang="en-US" dirty="0"/>
              <a:t>航空に運航を委託していた。翌</a:t>
            </a:r>
            <a:r>
              <a:rPr lang="en-US" altLang="ja-JP" dirty="0"/>
              <a:t>1952 </a:t>
            </a:r>
            <a:r>
              <a:rPr lang="ja-JP" altLang="en-US" dirty="0"/>
              <a:t>年に講和条約を締結して独立を回復すると、日本で</a:t>
            </a:r>
            <a:r>
              <a:rPr lang="ja-JP" altLang="en-US" dirty="0" smtClean="0"/>
              <a:t>の航空機</a:t>
            </a:r>
            <a:r>
              <a:rPr lang="ja-JP" altLang="en-US" dirty="0"/>
              <a:t>の運航が可能になった。</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a:ln>
            <a:solidFill>
              <a:schemeClr val="accent1"/>
            </a:solidFill>
          </a:ln>
        </p:spPr>
        <p:txBody>
          <a:bodyPr>
            <a:normAutofit/>
          </a:bodyPr>
          <a:lstStyle/>
          <a:p>
            <a:r>
              <a:rPr lang="zh-TW" altLang="en-US" dirty="0" smtClean="0"/>
              <a:t>観光施策～外貨獲得～</a:t>
            </a:r>
            <a:endParaRPr kumimoji="1" lang="ja-JP" altLang="en-US" dirty="0"/>
          </a:p>
        </p:txBody>
      </p:sp>
      <p:sp>
        <p:nvSpPr>
          <p:cNvPr id="3" name="コンテンツ プレースホルダ 2"/>
          <p:cNvSpPr>
            <a:spLocks noGrp="1"/>
          </p:cNvSpPr>
          <p:nvPr>
            <p:ph idx="1"/>
          </p:nvPr>
        </p:nvSpPr>
        <p:spPr>
          <a:xfrm>
            <a:off x="457200" y="1124744"/>
            <a:ext cx="8229600" cy="5760640"/>
          </a:xfrm>
        </p:spPr>
        <p:txBody>
          <a:bodyPr>
            <a:normAutofit fontScale="85000" lnSpcReduction="10000"/>
          </a:bodyPr>
          <a:lstStyle/>
          <a:p>
            <a:r>
              <a:rPr lang="ja-JP" altLang="en-US" dirty="0" smtClean="0"/>
              <a:t>戦後</a:t>
            </a:r>
            <a:r>
              <a:rPr lang="ja-JP" altLang="en-US" dirty="0"/>
              <a:t>復興期の国会本</a:t>
            </a:r>
            <a:r>
              <a:rPr lang="ja-JP" altLang="en-US" dirty="0" smtClean="0"/>
              <a:t>会議で観光</a:t>
            </a:r>
            <a:r>
              <a:rPr lang="ja-JP" altLang="en-US" dirty="0"/>
              <a:t>政策の重要性が今日以上に真剣に</a:t>
            </a:r>
            <a:r>
              <a:rPr lang="ja-JP" altLang="en-US" dirty="0" smtClean="0"/>
              <a:t>論議</a:t>
            </a:r>
            <a:endParaRPr lang="en-US" altLang="ja-JP" dirty="0" smtClean="0"/>
          </a:p>
          <a:p>
            <a:r>
              <a:rPr lang="ja-JP" altLang="en-US" dirty="0" smtClean="0"/>
              <a:t>食糧</a:t>
            </a:r>
            <a:r>
              <a:rPr lang="ja-JP" altLang="en-US" dirty="0"/>
              <a:t>輸入の</a:t>
            </a:r>
            <a:r>
              <a:rPr lang="ja-JP" altLang="en-US" dirty="0" smtClean="0"/>
              <a:t>ため外貨</a:t>
            </a:r>
            <a:r>
              <a:rPr lang="ja-JP" altLang="en-US" dirty="0"/>
              <a:t>獲得の手段と</a:t>
            </a:r>
            <a:r>
              <a:rPr lang="ja-JP" altLang="en-US" dirty="0" smtClean="0"/>
              <a:t>して</a:t>
            </a:r>
            <a:r>
              <a:rPr lang="ja-JP" altLang="en-US" dirty="0"/>
              <a:t>観光振興を図らなければならないと</a:t>
            </a:r>
            <a:r>
              <a:rPr lang="ja-JP" altLang="en-US" dirty="0" smtClean="0"/>
              <a:t>主張、</a:t>
            </a:r>
            <a:r>
              <a:rPr lang="ja-JP" altLang="en-US" dirty="0"/>
              <a:t>観光国土</a:t>
            </a:r>
            <a:r>
              <a:rPr lang="ja-JP" altLang="en-US" dirty="0" smtClean="0"/>
              <a:t>計画</a:t>
            </a:r>
            <a:r>
              <a:rPr lang="en-US" altLang="ja-JP" dirty="0" smtClean="0"/>
              <a:t> </a:t>
            </a:r>
            <a:r>
              <a:rPr lang="ja-JP" altLang="en-US" dirty="0"/>
              <a:t>が</a:t>
            </a:r>
            <a:r>
              <a:rPr lang="ja-JP" altLang="en-US" dirty="0" smtClean="0"/>
              <a:t>提案</a:t>
            </a:r>
            <a:endParaRPr lang="ja-JP" altLang="en-US" dirty="0"/>
          </a:p>
          <a:p>
            <a:r>
              <a:rPr lang="ja-JP" altLang="en-US" dirty="0" smtClean="0"/>
              <a:t>観光法</a:t>
            </a:r>
            <a:r>
              <a:rPr lang="ja-JP" altLang="en-US" dirty="0"/>
              <a:t>制度の骨格は</a:t>
            </a:r>
            <a:r>
              <a:rPr lang="ja-JP" altLang="en-US" dirty="0" smtClean="0"/>
              <a:t>占領期</a:t>
            </a:r>
            <a:r>
              <a:rPr lang="ja-JP" altLang="en-US" dirty="0"/>
              <a:t>に</a:t>
            </a:r>
            <a:r>
              <a:rPr lang="ja-JP" altLang="en-US" dirty="0" smtClean="0"/>
              <a:t>すべて完成</a:t>
            </a:r>
            <a:endParaRPr lang="en-US" altLang="ja-JP" dirty="0" smtClean="0"/>
          </a:p>
          <a:p>
            <a:r>
              <a:rPr lang="ja-JP" altLang="en-US" dirty="0" smtClean="0"/>
              <a:t>ホテル</a:t>
            </a:r>
            <a:r>
              <a:rPr lang="ja-JP" altLang="en-US" dirty="0"/>
              <a:t>を占領軍が使用していることから外国人観光客用の</a:t>
            </a:r>
            <a:r>
              <a:rPr lang="ja-JP" altLang="en-US" dirty="0" smtClean="0"/>
              <a:t>ホテルが</a:t>
            </a:r>
            <a:r>
              <a:rPr lang="ja-JP" altLang="en-US" dirty="0"/>
              <a:t>不足しており、ホテル整備を目的とする国際観光ホテル整備法が、宿泊行政を担う厚生省と</a:t>
            </a:r>
            <a:r>
              <a:rPr lang="ja-JP" altLang="en-US" dirty="0" smtClean="0"/>
              <a:t>調整困難</a:t>
            </a:r>
            <a:r>
              <a:rPr lang="ja-JP" altLang="en-US" dirty="0"/>
              <a:t>であったため、議員立法により</a:t>
            </a:r>
            <a:r>
              <a:rPr lang="ja-JP" altLang="en-US" dirty="0" smtClean="0"/>
              <a:t>制定</a:t>
            </a:r>
            <a:endParaRPr lang="en-US" altLang="ja-JP" dirty="0" smtClean="0"/>
          </a:p>
          <a:p>
            <a:r>
              <a:rPr lang="ja-JP" altLang="en-US" dirty="0" smtClean="0"/>
              <a:t>占領</a:t>
            </a:r>
            <a:r>
              <a:rPr lang="ja-JP" altLang="en-US" dirty="0"/>
              <a:t>終了に備えて、外国人旅行者を保護する</a:t>
            </a:r>
            <a:r>
              <a:rPr lang="ja-JP" altLang="en-US" dirty="0" smtClean="0"/>
              <a:t>ための</a:t>
            </a:r>
            <a:r>
              <a:rPr lang="ja-JP" altLang="en-US" dirty="0"/>
              <a:t>旅行あっ旋業法も</a:t>
            </a:r>
            <a:r>
              <a:rPr lang="ja-JP" altLang="en-US" dirty="0" smtClean="0"/>
              <a:t>制定</a:t>
            </a:r>
            <a:endParaRPr lang="en-US" altLang="ja-JP" dirty="0" smtClean="0"/>
          </a:p>
          <a:p>
            <a:r>
              <a:rPr lang="ja-JP" altLang="en-US" dirty="0" smtClean="0"/>
              <a:t>観光</a:t>
            </a:r>
            <a:r>
              <a:rPr lang="ja-JP" altLang="en-US" dirty="0"/>
              <a:t>立国論も</a:t>
            </a:r>
            <a:r>
              <a:rPr lang="en-US" altLang="ja-JP" dirty="0"/>
              <a:t>1954 </a:t>
            </a:r>
            <a:r>
              <a:rPr lang="ja-JP" altLang="en-US" dirty="0"/>
              <a:t>年に登場しており松下幸之助は「観光立国</a:t>
            </a:r>
            <a:r>
              <a:rPr lang="ja-JP" altLang="en-US" dirty="0" smtClean="0"/>
              <a:t>の辯</a:t>
            </a:r>
            <a:r>
              <a:rPr lang="ja-JP" altLang="en-US" dirty="0"/>
              <a:t>－石炭掘るよりホテル一つを－」を文藝春秋</a:t>
            </a:r>
            <a:r>
              <a:rPr lang="en-US" altLang="ja-JP" dirty="0"/>
              <a:t>1954 </a:t>
            </a:r>
            <a:r>
              <a:rPr lang="ja-JP" altLang="en-US" dirty="0"/>
              <a:t>年</a:t>
            </a:r>
            <a:r>
              <a:rPr lang="en-US" altLang="ja-JP" dirty="0"/>
              <a:t>5 </a:t>
            </a:r>
            <a:r>
              <a:rPr lang="ja-JP" altLang="en-US" dirty="0"/>
              <a:t>月号に発表している。</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accent1"/>
            </a:solidFill>
          </a:ln>
        </p:spPr>
        <p:txBody>
          <a:bodyPr>
            <a:normAutofit/>
          </a:bodyPr>
          <a:lstStyle/>
          <a:p>
            <a:r>
              <a:rPr lang="ja-JP" altLang="en-US" dirty="0" smtClean="0"/>
              <a:t>物流と人流</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en-US" dirty="0" smtClean="0"/>
              <a:t>マイカー</a:t>
            </a:r>
            <a:r>
              <a:rPr lang="ja-JP" altLang="en-US" dirty="0"/>
              <a:t>に代表される人流負担のウェイトが高い財源をもとに道路整備が行われ、貨物は鉄道</a:t>
            </a:r>
            <a:r>
              <a:rPr lang="ja-JP" altLang="en-US" dirty="0" smtClean="0"/>
              <a:t>か</a:t>
            </a:r>
            <a:r>
              <a:rPr lang="ja-JP" altLang="en-US" dirty="0"/>
              <a:t>らサービスレベルの高い自動車へとシフトしてゆき、日本社会を支えてきた。鉄道の貨物輸送に</a:t>
            </a:r>
            <a:r>
              <a:rPr lang="ja-JP" altLang="en-US" dirty="0" smtClean="0"/>
              <a:t>占める</a:t>
            </a:r>
            <a:r>
              <a:rPr lang="ja-JP" altLang="en-US" dirty="0"/>
              <a:t>シェア</a:t>
            </a:r>
            <a:r>
              <a:rPr lang="en-US" altLang="ja-JP" dirty="0"/>
              <a:t>( </a:t>
            </a:r>
            <a:r>
              <a:rPr lang="ja-JP" altLang="en-US" dirty="0"/>
              <a:t>トンキロベース</a:t>
            </a:r>
            <a:r>
              <a:rPr lang="en-US" altLang="ja-JP" dirty="0"/>
              <a:t>) </a:t>
            </a:r>
            <a:r>
              <a:rPr lang="ja-JP" altLang="en-US" dirty="0"/>
              <a:t>は</a:t>
            </a:r>
            <a:r>
              <a:rPr lang="en-US" altLang="ja-JP" dirty="0"/>
              <a:t>1966 </a:t>
            </a:r>
            <a:r>
              <a:rPr lang="ja-JP" altLang="en-US" dirty="0"/>
              <a:t>年度に自動車を下回って以来減少を続けており、</a:t>
            </a:r>
            <a:r>
              <a:rPr lang="en-US" altLang="ja-JP" dirty="0"/>
              <a:t>2007 </a:t>
            </a:r>
            <a:r>
              <a:rPr lang="ja-JP" altLang="en-US" dirty="0" smtClean="0"/>
              <a:t>年度</a:t>
            </a:r>
            <a:r>
              <a:rPr lang="ja-JP" altLang="en-US" dirty="0"/>
              <a:t>において約</a:t>
            </a:r>
            <a:r>
              <a:rPr lang="en-US" altLang="ja-JP" dirty="0"/>
              <a:t>4</a:t>
            </a:r>
            <a:r>
              <a:rPr lang="ja-JP" altLang="en-US" dirty="0"/>
              <a:t>％である</a:t>
            </a:r>
            <a:r>
              <a:rPr lang="ja-JP" altLang="en-US" dirty="0" smtClean="0"/>
              <a:t>。</a:t>
            </a:r>
            <a:endParaRPr lang="en-US" altLang="ja-JP" dirty="0" smtClean="0"/>
          </a:p>
          <a:p>
            <a:r>
              <a:rPr lang="ja-JP" altLang="en-US" dirty="0" smtClean="0"/>
              <a:t>鉄道</a:t>
            </a:r>
            <a:r>
              <a:rPr lang="ja-JP" altLang="en-US" dirty="0"/>
              <a:t>貨物輸送の後退期において、鉄道貨物を後押しする世論の</a:t>
            </a:r>
            <a:r>
              <a:rPr lang="ja-JP" altLang="en-US" dirty="0" smtClean="0"/>
              <a:t>風潮も</a:t>
            </a:r>
            <a:r>
              <a:rPr lang="ja-JP" altLang="en-US" dirty="0"/>
              <a:t>あり、武蔵野線等の鉄道貨物関係の設備投資が継続されたが、</a:t>
            </a:r>
            <a:r>
              <a:rPr lang="en-US" altLang="ja-JP" dirty="0"/>
              <a:t>1983 </a:t>
            </a:r>
            <a:r>
              <a:rPr lang="ja-JP" altLang="en-US" dirty="0"/>
              <a:t>年のダイヤ改正等国鉄</a:t>
            </a:r>
            <a:r>
              <a:rPr lang="ja-JP" altLang="en-US" dirty="0" smtClean="0"/>
              <a:t>改革の</a:t>
            </a:r>
            <a:r>
              <a:rPr lang="ja-JP" altLang="en-US" dirty="0"/>
              <a:t>過程で</a:t>
            </a:r>
            <a:r>
              <a:rPr lang="ja-JP" altLang="en-US" dirty="0" smtClean="0"/>
              <a:t>決着。</a:t>
            </a:r>
            <a:r>
              <a:rPr lang="ja-JP" altLang="en-US" dirty="0">
                <a:solidFill>
                  <a:srgbClr val="FF0000"/>
                </a:solidFill>
              </a:rPr>
              <a:t>国鉄貨物全廃論</a:t>
            </a:r>
            <a:r>
              <a:rPr lang="ja-JP" altLang="en-US" dirty="0" smtClean="0"/>
              <a:t>も</a:t>
            </a:r>
            <a:endParaRPr lang="en-US" altLang="ja-JP" dirty="0" smtClean="0"/>
          </a:p>
          <a:p>
            <a:r>
              <a:rPr lang="ja-JP" altLang="en-US" dirty="0" smtClean="0"/>
              <a:t>鉄道</a:t>
            </a:r>
            <a:r>
              <a:rPr lang="ja-JP" altLang="en-US" dirty="0"/>
              <a:t>貨物施設は現在、京葉線</a:t>
            </a:r>
            <a:r>
              <a:rPr lang="ja-JP" altLang="en-US" dirty="0" smtClean="0"/>
              <a:t>、りんかい</a:t>
            </a:r>
            <a:r>
              <a:rPr lang="ja-JP" altLang="en-US" dirty="0"/>
              <a:t>線、埼京線、埼玉副都心、汐留地区等人流施設として活用されている</a:t>
            </a:r>
            <a:r>
              <a:rPr lang="ja-JP" altLang="en-US" dirty="0" smtClean="0"/>
              <a:t>。</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646363"/>
            <a:ext cx="8229600" cy="1143000"/>
          </a:xfrm>
          <a:solidFill>
            <a:srgbClr val="FFFF00"/>
          </a:solidFill>
          <a:ln>
            <a:solidFill>
              <a:schemeClr val="tx1"/>
            </a:solidFill>
          </a:ln>
        </p:spPr>
        <p:txBody>
          <a:bodyPr/>
          <a:lstStyle/>
          <a:p>
            <a:pPr algn="l"/>
            <a:r>
              <a:rPr lang="ja-JP" altLang="en-US" dirty="0"/>
              <a:t>大都市鉄道問題</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私鉄ビジネスモデルの評価</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国鉄改革は、私鉄ビジネスをお手本にしたとされる（民営化）</a:t>
            </a:r>
            <a:endParaRPr lang="en-US" altLang="ja-JP" dirty="0" smtClean="0"/>
          </a:p>
          <a:p>
            <a:r>
              <a:rPr lang="ja-JP" altLang="en-US" dirty="0" smtClean="0"/>
              <a:t>民営化したＪＲ</a:t>
            </a:r>
            <a:r>
              <a:rPr lang="en-US" altLang="ja-JP" dirty="0" smtClean="0"/>
              <a:t> </a:t>
            </a:r>
            <a:r>
              <a:rPr lang="ja-JP" altLang="en-US" dirty="0" smtClean="0"/>
              <a:t>がその人的、技術的、資金的パワーを発揮し成功</a:t>
            </a:r>
            <a:endParaRPr lang="en-US" altLang="ja-JP" dirty="0" smtClean="0"/>
          </a:p>
          <a:p>
            <a:r>
              <a:rPr lang="ja-JP" altLang="en-US" dirty="0" smtClean="0"/>
              <a:t>私鉄は関連事業を含め地域独占事業に支えられたものであったことがあらためて理解</a:t>
            </a:r>
            <a:endParaRPr lang="en-US" altLang="ja-JP" dirty="0" smtClean="0"/>
          </a:p>
          <a:p>
            <a:r>
              <a:rPr lang="ja-JP" altLang="en-US" dirty="0" smtClean="0"/>
              <a:t>私鉄も大都市圏の人口減少時代に、これまでのような輸送量の増大を前提とする経営は成り立たない。</a:t>
            </a:r>
          </a:p>
          <a:p>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ln w="57150" cmpd="thickThin">
            <a:solidFill>
              <a:schemeClr val="tx1"/>
            </a:solidFill>
          </a:ln>
        </p:spPr>
        <p:txBody>
          <a:bodyPr/>
          <a:lstStyle/>
          <a:p>
            <a:r>
              <a:rPr lang="ja-JP" altLang="en-US"/>
              <a:t>私鉄関連事業神話の崩壊</a:t>
            </a:r>
          </a:p>
        </p:txBody>
      </p:sp>
      <p:sp>
        <p:nvSpPr>
          <p:cNvPr id="36867" name="Rectangle 3"/>
          <p:cNvSpPr>
            <a:spLocks noGrp="1" noChangeArrowheads="1"/>
          </p:cNvSpPr>
          <p:nvPr>
            <p:ph type="body" idx="1"/>
          </p:nvPr>
        </p:nvSpPr>
        <p:spPr/>
        <p:txBody>
          <a:bodyPr/>
          <a:lstStyle/>
          <a:p>
            <a:pPr>
              <a:lnSpc>
                <a:spcPct val="90000"/>
              </a:lnSpc>
            </a:pPr>
            <a:r>
              <a:rPr lang="ja-JP" altLang="en-US"/>
              <a:t>デパート、スーパー、不動産にリーディングカンパニィが登場しなかった</a:t>
            </a:r>
          </a:p>
          <a:p>
            <a:pPr>
              <a:lnSpc>
                <a:spcPct val="90000"/>
              </a:lnSpc>
            </a:pPr>
            <a:r>
              <a:rPr lang="ja-JP" altLang="en-US"/>
              <a:t>親会社の天下り</a:t>
            </a:r>
          </a:p>
          <a:p>
            <a:pPr>
              <a:lnSpc>
                <a:spcPct val="90000"/>
              </a:lnSpc>
            </a:pPr>
            <a:r>
              <a:rPr lang="ja-JP" altLang="en-US"/>
              <a:t>鉄道事業への付帯事業ぶら下がり構造</a:t>
            </a:r>
          </a:p>
          <a:p>
            <a:pPr>
              <a:lnSpc>
                <a:spcPct val="90000"/>
              </a:lnSpc>
            </a:pPr>
            <a:r>
              <a:rPr lang="ja-JP" altLang="en-US"/>
              <a:t>規則遵守事業</a:t>
            </a:r>
            <a:r>
              <a:rPr lang="en-US" altLang="ja-JP"/>
              <a:t>(</a:t>
            </a:r>
            <a:r>
              <a:rPr lang="ja-JP" altLang="en-US"/>
              <a:t>鉄道</a:t>
            </a:r>
            <a:r>
              <a:rPr lang="en-US" altLang="ja-JP"/>
              <a:t>)</a:t>
            </a:r>
            <a:r>
              <a:rPr lang="ja-JP" altLang="en-US"/>
              <a:t>と創意工夫事業</a:t>
            </a:r>
            <a:r>
              <a:rPr lang="en-US" altLang="ja-JP"/>
              <a:t>(</a:t>
            </a:r>
            <a:r>
              <a:rPr lang="ja-JP" altLang="en-US"/>
              <a:t>関連事業</a:t>
            </a:r>
            <a:r>
              <a:rPr lang="en-US" altLang="ja-JP"/>
              <a:t>)</a:t>
            </a:r>
          </a:p>
          <a:p>
            <a:pPr>
              <a:lnSpc>
                <a:spcPct val="90000"/>
              </a:lnSpc>
            </a:pPr>
            <a:r>
              <a:rPr lang="en-US" altLang="ja-JP"/>
              <a:t>JR</a:t>
            </a:r>
            <a:r>
              <a:rPr lang="ja-JP" altLang="en-US"/>
              <a:t>東は民営化モデルとされた私鉄関連事業経営を研究した結果、私鉄神話の崩壊に気がつく</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http://www.nikkei.com/content/pic/20140226/96958A9C93819696E0E7E28A948DE0E4E2E0E0E2E3E69F9FE2E2E2E2-DSXBZO6741260026022014I00003-PB1-2.jpg"/>
          <p:cNvPicPr/>
          <p:nvPr/>
        </p:nvPicPr>
        <p:blipFill>
          <a:blip r:embed="rId3" cstate="print"/>
          <a:srcRect t="5309" r="1891" b="29877"/>
          <a:stretch>
            <a:fillRect/>
          </a:stretch>
        </p:blipFill>
        <p:spPr bwMode="auto">
          <a:xfrm>
            <a:off x="539552" y="188640"/>
            <a:ext cx="8136904" cy="633670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31640" y="205257"/>
            <a:ext cx="6696744" cy="666240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0"/>
            <a:ext cx="8229600" cy="6858000"/>
          </a:xfrm>
        </p:spPr>
        <p:txBody>
          <a:bodyPr>
            <a:normAutofit fontScale="92500" lnSpcReduction="10000"/>
          </a:bodyPr>
          <a:lstStyle/>
          <a:p>
            <a:r>
              <a:rPr lang="ja-JP" altLang="en-US" dirty="0" smtClean="0"/>
              <a:t>国立社会保障・人口問題研究所の推計では、首都圏の人口は</a:t>
            </a:r>
            <a:r>
              <a:rPr lang="en-US" altLang="ja-JP" dirty="0" smtClean="0"/>
              <a:t>15</a:t>
            </a:r>
            <a:r>
              <a:rPr lang="ja-JP" altLang="en-US" dirty="0" smtClean="0"/>
              <a:t>年ごろをピークに減少。近畿圏はもう減少局面。高度成長期に開発された沿線のニュータウンでは居住者の高齢化も進む。沿線住民が減れば鉄道の輸送人員が減少し、事業採算が悪化しかねない。</a:t>
            </a:r>
          </a:p>
          <a:p>
            <a:r>
              <a:rPr lang="en-US" altLang="ja-JP" dirty="0" smtClean="0"/>
              <a:t>12</a:t>
            </a:r>
            <a:r>
              <a:rPr lang="ja-JP" altLang="en-US" dirty="0" smtClean="0"/>
              <a:t>年度の大手私鉄</a:t>
            </a:r>
            <a:r>
              <a:rPr lang="en-US" altLang="ja-JP" dirty="0" smtClean="0"/>
              <a:t>16</a:t>
            </a:r>
            <a:r>
              <a:rPr lang="ja-JP" altLang="en-US" dirty="0" smtClean="0"/>
              <a:t>社の輸送人員は</a:t>
            </a:r>
            <a:r>
              <a:rPr lang="en-US" altLang="ja-JP" dirty="0" smtClean="0"/>
              <a:t>95</a:t>
            </a:r>
            <a:r>
              <a:rPr lang="ja-JP" altLang="en-US" dirty="0" smtClean="0"/>
              <a:t>億</a:t>
            </a:r>
            <a:r>
              <a:rPr lang="en-US" altLang="ja-JP" dirty="0" smtClean="0"/>
              <a:t>5900</a:t>
            </a:r>
            <a:r>
              <a:rPr lang="ja-JP" altLang="en-US" dirty="0" smtClean="0"/>
              <a:t>万人と</a:t>
            </a:r>
            <a:r>
              <a:rPr lang="en-US" altLang="ja-JP" dirty="0" smtClean="0"/>
              <a:t>11</a:t>
            </a:r>
            <a:r>
              <a:rPr lang="ja-JP" altLang="en-US" dirty="0" smtClean="0"/>
              <a:t>年度比</a:t>
            </a:r>
            <a:r>
              <a:rPr lang="en-US" altLang="ja-JP" dirty="0" smtClean="0"/>
              <a:t>1.8</a:t>
            </a:r>
            <a:r>
              <a:rPr lang="ja-JP" altLang="en-US" dirty="0" smtClean="0"/>
              <a:t>％増えた。関東９社では</a:t>
            </a:r>
            <a:r>
              <a:rPr lang="en-US" altLang="ja-JP" dirty="0" smtClean="0"/>
              <a:t>2.2</a:t>
            </a:r>
            <a:r>
              <a:rPr lang="ja-JP" altLang="en-US" dirty="0" smtClean="0"/>
              <a:t>％増。だが、東日本大震災の影響で輸送人員が減った</a:t>
            </a:r>
            <a:r>
              <a:rPr lang="en-US" altLang="ja-JP" dirty="0" smtClean="0"/>
              <a:t>11</a:t>
            </a:r>
            <a:r>
              <a:rPr lang="ja-JP" altLang="en-US" dirty="0" smtClean="0"/>
              <a:t>年度の反動。</a:t>
            </a:r>
          </a:p>
          <a:p>
            <a:r>
              <a:rPr lang="ja-JP" altLang="en-US" dirty="0" smtClean="0"/>
              <a:t>小田急電鉄は学習指導などもする学童保育施設を展開。子育てしやすい環境をつくってファミリー層を沿線に呼び込むのが狙い。東急電鉄などは家事代行サービスを手掛ける。私鉄各社は駅前再開発以外にも知恵を絞る。住みやすい沿線づくりを巡る競争が激しくなりそう</a:t>
            </a:r>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a:ln w="28575">
            <a:solidFill>
              <a:schemeClr val="tx1">
                <a:lumMod val="95000"/>
                <a:lumOff val="5000"/>
              </a:schemeClr>
            </a:solidFill>
          </a:ln>
        </p:spPr>
        <p:txBody>
          <a:bodyPr>
            <a:normAutofit/>
          </a:bodyPr>
          <a:lstStyle/>
          <a:p>
            <a:pPr algn="l"/>
            <a:r>
              <a:rPr lang="ja-JP" altLang="en-US" dirty="0" smtClean="0"/>
              <a:t>五島慶太の夢</a:t>
            </a:r>
            <a:endParaRPr kumimoji="1" lang="ja-JP" altLang="en-US" dirty="0"/>
          </a:p>
        </p:txBody>
      </p:sp>
      <p:sp>
        <p:nvSpPr>
          <p:cNvPr id="4" name="サブタイトル 3"/>
          <p:cNvSpPr>
            <a:spLocks noGrp="1"/>
          </p:cNvSpPr>
          <p:nvPr>
            <p:ph type="subTitle" idx="1"/>
          </p:nvPr>
        </p:nvSpPr>
        <p:spPr>
          <a:xfrm>
            <a:off x="539552" y="3886200"/>
            <a:ext cx="8208912" cy="1054968"/>
          </a:xfrm>
        </p:spPr>
        <p:txBody>
          <a:bodyPr>
            <a:normAutofit/>
          </a:bodyPr>
          <a:lstStyle/>
          <a:p>
            <a:pPr algn="l"/>
            <a:r>
              <a:rPr lang="ja-JP" altLang="en-US" sz="4000" b="1" dirty="0" smtClean="0">
                <a:solidFill>
                  <a:schemeClr val="tx1">
                    <a:lumMod val="95000"/>
                    <a:lumOff val="5000"/>
                  </a:schemeClr>
                </a:solidFill>
              </a:rPr>
              <a:t>東京圏鉄道運営体制の再編・強化</a:t>
            </a:r>
            <a:endParaRPr kumimoji="1" lang="ja-JP" altLang="en-US" sz="40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4" name="Picture 4" descr="東急変遷"/>
          <p:cNvPicPr>
            <a:picLocks noChangeAspect="1" noChangeArrowheads="1"/>
          </p:cNvPicPr>
          <p:nvPr/>
        </p:nvPicPr>
        <p:blipFill>
          <a:blip r:embed="rId3" cstate="print"/>
          <a:srcRect/>
          <a:stretch>
            <a:fillRect/>
          </a:stretch>
        </p:blipFill>
        <p:spPr bwMode="auto">
          <a:xfrm>
            <a:off x="0" y="188913"/>
            <a:ext cx="9144000" cy="6669087"/>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8" name="Picture 4" descr="戦前の地下鉄各社相関図"/>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tx2">
              <a:lumMod val="20000"/>
              <a:lumOff val="80000"/>
            </a:schemeClr>
          </a:solidFill>
          <a:ln>
            <a:solidFill>
              <a:schemeClr val="tx1"/>
            </a:solidFill>
          </a:ln>
        </p:spPr>
        <p:txBody>
          <a:bodyPr/>
          <a:lstStyle/>
          <a:p>
            <a:r>
              <a:rPr lang="ja-JP" altLang="en-US" dirty="0"/>
              <a:t>陸上交通事業調整法</a:t>
            </a:r>
            <a:r>
              <a:rPr lang="en-US" altLang="ja-JP" dirty="0"/>
              <a:t>(</a:t>
            </a:r>
            <a:r>
              <a:rPr lang="ja-JP" altLang="en-US" dirty="0"/>
              <a:t>昭和</a:t>
            </a:r>
            <a:r>
              <a:rPr lang="en-US" altLang="ja-JP" dirty="0"/>
              <a:t>13</a:t>
            </a:r>
            <a:r>
              <a:rPr lang="ja-JP" altLang="en-US" dirty="0"/>
              <a:t>年</a:t>
            </a:r>
            <a:r>
              <a:rPr lang="en-US" altLang="ja-JP" dirty="0"/>
              <a:t>)</a:t>
            </a:r>
          </a:p>
        </p:txBody>
      </p:sp>
      <p:sp>
        <p:nvSpPr>
          <p:cNvPr id="27651" name="Rectangle 3"/>
          <p:cNvSpPr>
            <a:spLocks noGrp="1" noChangeArrowheads="1"/>
          </p:cNvSpPr>
          <p:nvPr>
            <p:ph type="body" idx="1"/>
          </p:nvPr>
        </p:nvSpPr>
        <p:spPr/>
        <p:txBody>
          <a:bodyPr/>
          <a:lstStyle/>
          <a:p>
            <a:r>
              <a:rPr lang="ja-JP" altLang="en-US" sz="2800"/>
              <a:t>営団地下鉄、都営地下鉄の単なる民営化、民間への株の放出にとどまらず、これを武器にした首都圏民鉄の再編統合を実現する最後のチャンスである。利用者</a:t>
            </a:r>
            <a:r>
              <a:rPr lang="en-US" altLang="ja-JP" sz="2800"/>
              <a:t>､</a:t>
            </a:r>
            <a:r>
              <a:rPr lang="ja-JP" altLang="en-US" sz="2800"/>
              <a:t>株主双方に調和した利益を実現するには再編がベストである。強力なライバル実現はＪＲ東日本にとっても企業活力保持のためプラスである。営団への大口出資者である東京都知事が平成の陸上交通事業調整に乗り出すべきであろう。現在でも陸上交通事業調整法は生きた法律として存在する。</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地下鉄経営の一元化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陸上交通事業調整法で作られ</a:t>
            </a:r>
            <a:r>
              <a:rPr lang="ja-JP" altLang="en-US" dirty="0" smtClean="0"/>
              <a:t>た</a:t>
            </a:r>
            <a:r>
              <a:rPr kumimoji="1" lang="ja-JP" altLang="en-US" dirty="0" smtClean="0"/>
              <a:t>東京地下鉄（営団地下鉄）</a:t>
            </a:r>
            <a:endParaRPr kumimoji="1" lang="en-US" altLang="ja-JP" dirty="0" smtClean="0"/>
          </a:p>
          <a:p>
            <a:r>
              <a:rPr lang="ja-JP" altLang="en-US" dirty="0" smtClean="0"/>
              <a:t>都営地下鉄は営団の地下鉄建設に能力不足があるということで実施</a:t>
            </a:r>
            <a:endParaRPr lang="en-US" altLang="ja-JP" dirty="0" smtClean="0"/>
          </a:p>
          <a:p>
            <a:r>
              <a:rPr kumimoji="1" lang="ja-JP" altLang="en-US" dirty="0" smtClean="0"/>
              <a:t>地下鉄建設が終了段階では、運営一元化が利用者利便から重要</a:t>
            </a:r>
            <a:endParaRPr kumimoji="1" lang="en-US" altLang="ja-JP" dirty="0" smtClean="0"/>
          </a:p>
          <a:p>
            <a:r>
              <a:rPr lang="ja-JP" altLang="en-US" dirty="0" smtClean="0"/>
              <a:t>東京地下鉄の株式の半分は東京都が保有</a:t>
            </a:r>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accent1">
              <a:lumMod val="20000"/>
              <a:lumOff val="80000"/>
            </a:schemeClr>
          </a:solidFill>
          <a:ln w="57150" cmpd="thinThick">
            <a:solidFill>
              <a:schemeClr val="tx1"/>
            </a:solidFill>
          </a:ln>
        </p:spPr>
        <p:txBody>
          <a:bodyPr/>
          <a:lstStyle/>
          <a:p>
            <a:r>
              <a:rPr lang="ja-JP" altLang="en-US" sz="4000" dirty="0"/>
              <a:t>営団地下鉄・都営交通民営化論議</a:t>
            </a:r>
          </a:p>
        </p:txBody>
      </p:sp>
      <p:sp>
        <p:nvSpPr>
          <p:cNvPr id="7171" name="Rectangle 3"/>
          <p:cNvSpPr>
            <a:spLocks noGrp="1" noChangeArrowheads="1"/>
          </p:cNvSpPr>
          <p:nvPr>
            <p:ph type="body" idx="1"/>
          </p:nvPr>
        </p:nvSpPr>
        <p:spPr>
          <a:xfrm>
            <a:off x="457200" y="1600200"/>
            <a:ext cx="8229600" cy="4205288"/>
          </a:xfrm>
        </p:spPr>
        <p:txBody>
          <a:bodyPr/>
          <a:lstStyle/>
          <a:p>
            <a:r>
              <a:rPr lang="ja-JP" altLang="en-US"/>
              <a:t>営団・都営交通システムは陸上交通事業法により生み出された</a:t>
            </a:r>
          </a:p>
          <a:p>
            <a:r>
              <a:rPr lang="ja-JP" altLang="en-US"/>
              <a:t>陸上交通事業調整法は自動車社会への対応から発生</a:t>
            </a:r>
            <a:r>
              <a:rPr lang="en-US" altLang="ja-JP"/>
              <a:t>(</a:t>
            </a:r>
            <a:r>
              <a:rPr lang="ja-JP" altLang="en-US"/>
              <a:t>戦時対応ではない</a:t>
            </a:r>
            <a:r>
              <a:rPr lang="en-US" altLang="ja-JP"/>
              <a:t>)</a:t>
            </a:r>
          </a:p>
          <a:p>
            <a:r>
              <a:rPr lang="ja-JP" altLang="en-US"/>
              <a:t>都心貫通型都市鉄道網の骨格形成の完成</a:t>
            </a:r>
          </a:p>
          <a:p>
            <a:r>
              <a:rPr lang="ja-JP" altLang="en-US"/>
              <a:t>建設･運営二元体制→運営一元体制</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3975"/>
            <a:ext cx="8229600" cy="1143000"/>
          </a:xfrm>
          <a:solidFill>
            <a:schemeClr val="accent1">
              <a:lumMod val="20000"/>
              <a:lumOff val="80000"/>
            </a:schemeClr>
          </a:solidFill>
          <a:ln>
            <a:solidFill>
              <a:schemeClr val="tx1"/>
            </a:solidFill>
          </a:ln>
        </p:spPr>
        <p:txBody>
          <a:bodyPr>
            <a:normAutofit fontScale="90000"/>
          </a:bodyPr>
          <a:lstStyle/>
          <a:p>
            <a:r>
              <a:rPr lang="ja-JP" altLang="en-US" sz="4000" b="1" dirty="0"/>
              <a:t>都営地下鉄、初の黒字に・</a:t>
            </a:r>
            <a:r>
              <a:rPr lang="en-US" altLang="ja-JP" sz="4000" b="1" dirty="0"/>
              <a:t>07</a:t>
            </a:r>
            <a:r>
              <a:rPr lang="ja-JP" altLang="en-US" sz="4000" b="1" dirty="0"/>
              <a:t>年度 </a:t>
            </a:r>
            <a:r>
              <a:rPr lang="en-US" altLang="ja-JP" sz="3200" b="1" dirty="0"/>
              <a:t>2006/10/27</a:t>
            </a:r>
            <a:r>
              <a:rPr lang="ja-JP" altLang="en-US" sz="3200" b="1" dirty="0"/>
              <a:t>　日経ネット</a:t>
            </a:r>
          </a:p>
        </p:txBody>
      </p:sp>
      <p:sp>
        <p:nvSpPr>
          <p:cNvPr id="35843" name="Rectangle 3"/>
          <p:cNvSpPr>
            <a:spLocks noGrp="1" noChangeArrowheads="1"/>
          </p:cNvSpPr>
          <p:nvPr>
            <p:ph type="body" idx="1"/>
          </p:nvPr>
        </p:nvSpPr>
        <p:spPr>
          <a:xfrm>
            <a:off x="457200" y="1196975"/>
            <a:ext cx="8229600" cy="5789613"/>
          </a:xfrm>
        </p:spPr>
        <p:txBody>
          <a:bodyPr/>
          <a:lstStyle/>
          <a:p>
            <a:pPr>
              <a:lnSpc>
                <a:spcPct val="80000"/>
              </a:lnSpc>
            </a:pPr>
            <a:r>
              <a:rPr lang="ja-JP" altLang="en-US" sz="2400"/>
              <a:t>　東京都営地下鉄が</a:t>
            </a:r>
            <a:r>
              <a:rPr lang="en-US" altLang="ja-JP" sz="2400"/>
              <a:t>2007</a:t>
            </a:r>
            <a:r>
              <a:rPr lang="ja-JP" altLang="en-US" sz="2400"/>
              <a:t>年度に、運転開始から</a:t>
            </a:r>
            <a:r>
              <a:rPr lang="en-US" altLang="ja-JP" sz="2400"/>
              <a:t>47</a:t>
            </a:r>
            <a:r>
              <a:rPr lang="ja-JP" altLang="en-US" sz="2400"/>
              <a:t>年目で初めて経常黒字になる見通しとなった。大江戸線の利用客が順調に伸びているうえ、新線整備の終了により減価償却費や支払金利の負担が減るため。ただ</a:t>
            </a:r>
            <a:r>
              <a:rPr lang="en-US" altLang="ja-JP" sz="2400"/>
              <a:t>07</a:t>
            </a:r>
            <a:r>
              <a:rPr lang="ja-JP" altLang="en-US" sz="2400"/>
              <a:t>年度末で</a:t>
            </a:r>
            <a:r>
              <a:rPr lang="en-US" altLang="ja-JP" sz="2400"/>
              <a:t>4700</a:t>
            </a:r>
            <a:r>
              <a:rPr lang="ja-JP" altLang="en-US" sz="2400"/>
              <a:t>億円以上の累積欠損金を抱え、都は利用客増や駅ナカ事業の強化など収支改善努力を続ける。</a:t>
            </a:r>
          </a:p>
          <a:p>
            <a:pPr>
              <a:lnSpc>
                <a:spcPct val="80000"/>
              </a:lnSpc>
            </a:pPr>
            <a:r>
              <a:rPr lang="ja-JP" altLang="en-US" sz="2400"/>
              <a:t>　都交通局が作成した</a:t>
            </a:r>
            <a:r>
              <a:rPr lang="en-US" altLang="ja-JP" sz="2400"/>
              <a:t>07</a:t>
            </a:r>
            <a:r>
              <a:rPr lang="ja-JP" altLang="en-US" sz="2400"/>
              <a:t>年度事業見通しでは、地下鉄の輸送人員は</a:t>
            </a:r>
            <a:r>
              <a:rPr lang="en-US" altLang="ja-JP" sz="2400"/>
              <a:t>1</a:t>
            </a:r>
            <a:r>
              <a:rPr lang="ja-JP" altLang="en-US" sz="2400"/>
              <a:t>日平均</a:t>
            </a:r>
            <a:r>
              <a:rPr lang="en-US" altLang="ja-JP" sz="2400"/>
              <a:t>218</a:t>
            </a:r>
            <a:r>
              <a:rPr lang="ja-JP" altLang="en-US" sz="2400"/>
              <a:t>万</a:t>
            </a:r>
            <a:r>
              <a:rPr lang="en-US" altLang="ja-JP" sz="2400"/>
              <a:t>8600</a:t>
            </a:r>
            <a:r>
              <a:rPr lang="ja-JP" altLang="en-US" sz="2400"/>
              <a:t>人と、前年度比で</a:t>
            </a:r>
            <a:r>
              <a:rPr lang="en-US" altLang="ja-JP" sz="2400"/>
              <a:t>4</a:t>
            </a:r>
            <a:r>
              <a:rPr lang="ja-JP" altLang="en-US" sz="2400"/>
              <a:t>％増を見込む。浅草・三田・新宿線の乗客は</a:t>
            </a:r>
            <a:r>
              <a:rPr lang="en-US" altLang="ja-JP" sz="2400"/>
              <a:t>90</a:t>
            </a:r>
            <a:r>
              <a:rPr lang="ja-JP" altLang="en-US" sz="2400"/>
              <a:t>年代から横ばい傾向だが、大江戸線が増加している。</a:t>
            </a:r>
          </a:p>
          <a:p>
            <a:pPr>
              <a:lnSpc>
                <a:spcPct val="80000"/>
              </a:lnSpc>
            </a:pPr>
            <a:r>
              <a:rPr lang="ja-JP" altLang="en-US" sz="2400"/>
              <a:t>　大江戸線の利用客はすでに都営地下鉄ではトップ。昨年度は</a:t>
            </a:r>
            <a:r>
              <a:rPr lang="en-US" altLang="ja-JP" sz="2400"/>
              <a:t>1</a:t>
            </a:r>
            <a:r>
              <a:rPr lang="ja-JP" altLang="en-US" sz="2400"/>
              <a:t>日</a:t>
            </a:r>
            <a:r>
              <a:rPr lang="en-US" altLang="ja-JP" sz="2400"/>
              <a:t>68</a:t>
            </a:r>
            <a:r>
              <a:rPr lang="ja-JP" altLang="en-US" sz="2400"/>
              <a:t>万人と、全線開業した</a:t>
            </a:r>
            <a:r>
              <a:rPr lang="en-US" altLang="ja-JP" sz="2400"/>
              <a:t>2000</a:t>
            </a:r>
            <a:r>
              <a:rPr lang="ja-JP" altLang="en-US" sz="2400"/>
              <a:t>年度に比べ３倍以上になった。「各駅周辺でマンション建設が盛んになっており、つくばエクスプレスなどからの乗り継ぎ客も増えている」（都交通局）ためだ。この結果、</a:t>
            </a:r>
            <a:r>
              <a:rPr lang="en-US" altLang="ja-JP" sz="2400"/>
              <a:t>07</a:t>
            </a:r>
            <a:r>
              <a:rPr lang="ja-JP" altLang="en-US" sz="2400"/>
              <a:t>年度の事業収入は</a:t>
            </a:r>
            <a:r>
              <a:rPr lang="en-US" altLang="ja-JP" sz="2400"/>
              <a:t>1492</a:t>
            </a:r>
            <a:r>
              <a:rPr lang="ja-JP" altLang="en-US" sz="2400"/>
              <a:t>億円と</a:t>
            </a:r>
            <a:r>
              <a:rPr lang="en-US" altLang="ja-JP" sz="2400"/>
              <a:t>3</a:t>
            </a:r>
            <a:r>
              <a:rPr lang="ja-JP" altLang="en-US" sz="2400"/>
              <a:t>％増える。一方、コストとして計上される減価償却費が</a:t>
            </a:r>
            <a:r>
              <a:rPr lang="en-US" altLang="ja-JP" sz="2400"/>
              <a:t>1</a:t>
            </a:r>
            <a:r>
              <a:rPr lang="ja-JP" altLang="en-US" sz="2400"/>
              <a:t>％減の</a:t>
            </a:r>
            <a:r>
              <a:rPr lang="en-US" altLang="ja-JP" sz="2400"/>
              <a:t>436</a:t>
            </a:r>
            <a:r>
              <a:rPr lang="ja-JP" altLang="en-US" sz="2400"/>
              <a:t>億円、利子などが</a:t>
            </a:r>
            <a:r>
              <a:rPr lang="en-US" altLang="ja-JP" sz="2400"/>
              <a:t>5</a:t>
            </a:r>
            <a:r>
              <a:rPr lang="ja-JP" altLang="en-US" sz="2400"/>
              <a:t>％減の</a:t>
            </a:r>
            <a:r>
              <a:rPr lang="en-US" altLang="ja-JP" sz="2400"/>
              <a:t>230</a:t>
            </a:r>
            <a:r>
              <a:rPr lang="ja-JP" altLang="en-US" sz="2400"/>
              <a:t>億円となるため、</a:t>
            </a:r>
            <a:r>
              <a:rPr lang="en-US" altLang="ja-JP" sz="2400"/>
              <a:t>12</a:t>
            </a:r>
            <a:r>
              <a:rPr lang="ja-JP" altLang="en-US" sz="2400"/>
              <a:t>億円近い経常黒字を上げる見通しだ。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a:bodyPr>
          <a:lstStyle/>
          <a:p>
            <a:r>
              <a:rPr lang="ja-JP" altLang="en-US" dirty="0" smtClean="0"/>
              <a:t>私鉄経営体制の再編の必要性</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ＪＲ東日本の企画力、技術力、資金力に引けをとらない私鉄経営体制の再編</a:t>
            </a:r>
            <a:endParaRPr lang="en-US" altLang="ja-JP" dirty="0" smtClean="0"/>
          </a:p>
          <a:p>
            <a:r>
              <a:rPr lang="ja-JP" altLang="en-US" dirty="0" smtClean="0"/>
              <a:t>不要化する東京近郊部の住宅等諸施設の再開発を含め、ダウンサイジング経営</a:t>
            </a:r>
            <a:endParaRPr lang="en-US" altLang="ja-JP" dirty="0" smtClean="0"/>
          </a:p>
          <a:p>
            <a:r>
              <a:rPr lang="ja-JP" altLang="en-US" dirty="0" smtClean="0"/>
              <a:t>東京メトロ、都営地下鉄との相互直通路線を含めて私鉄を都心貫通型の</a:t>
            </a:r>
            <a:r>
              <a:rPr lang="en-US" altLang="ja-JP" dirty="0" smtClean="0"/>
              <a:t>2 </a:t>
            </a:r>
            <a:r>
              <a:rPr lang="ja-JP" altLang="en-US" dirty="0" smtClean="0"/>
              <a:t>～ </a:t>
            </a:r>
            <a:r>
              <a:rPr lang="en-US" altLang="ja-JP" dirty="0" smtClean="0"/>
              <a:t>3 </a:t>
            </a:r>
            <a:r>
              <a:rPr lang="ja-JP" altLang="en-US" dirty="0" smtClean="0"/>
              <a:t>のホールディングカンパニーへ</a:t>
            </a:r>
            <a:endParaRPr lang="en-US" altLang="ja-JP" dirty="0" smtClean="0"/>
          </a:p>
          <a:p>
            <a:r>
              <a:rPr lang="ja-JP" altLang="en-US" dirty="0" smtClean="0"/>
              <a:t>陸上交通事業調整法は五島慶太が夢見た都市鉄道再編の武器として活用できる</a:t>
            </a:r>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chemeClr val="tx2">
              <a:lumMod val="20000"/>
              <a:lumOff val="80000"/>
            </a:schemeClr>
          </a:solidFill>
          <a:ln>
            <a:solidFill>
              <a:schemeClr val="tx1"/>
            </a:solidFill>
          </a:ln>
        </p:spPr>
        <p:txBody>
          <a:bodyPr/>
          <a:lstStyle/>
          <a:p>
            <a:r>
              <a:rPr lang="ja-JP" altLang="en-US"/>
              <a:t>地域格差の縮小</a:t>
            </a:r>
          </a:p>
        </p:txBody>
      </p:sp>
      <p:sp>
        <p:nvSpPr>
          <p:cNvPr id="24579" name="Rectangle 3"/>
          <p:cNvSpPr>
            <a:spLocks noGrp="1" noChangeArrowheads="1"/>
          </p:cNvSpPr>
          <p:nvPr>
            <p:ph type="body" idx="1"/>
          </p:nvPr>
        </p:nvSpPr>
        <p:spPr/>
        <p:txBody>
          <a:bodyPr/>
          <a:lstStyle/>
          <a:p>
            <a:pPr>
              <a:lnSpc>
                <a:spcPct val="90000"/>
              </a:lnSpc>
            </a:pPr>
            <a:r>
              <a:rPr lang="ja-JP" altLang="en-US" sz="2400"/>
              <a:t>人口が高齢化するのは大都市圏</a:t>
            </a:r>
          </a:p>
          <a:p>
            <a:pPr>
              <a:lnSpc>
                <a:spcPct val="90000"/>
              </a:lnSpc>
            </a:pPr>
            <a:r>
              <a:rPr lang="ja-JP" altLang="en-US" sz="2400"/>
              <a:t>人口減少率は地方地域のほうが大きいが、高齢化という点では大都市圏</a:t>
            </a:r>
          </a:p>
          <a:p>
            <a:pPr>
              <a:lnSpc>
                <a:spcPct val="90000"/>
              </a:lnSpc>
            </a:pPr>
            <a:r>
              <a:rPr lang="ja-JP" altLang="en-US" sz="2400"/>
              <a:t>生産年齢人口が大きく減少する大都市圏</a:t>
            </a:r>
          </a:p>
          <a:p>
            <a:pPr>
              <a:lnSpc>
                <a:spcPct val="90000"/>
              </a:lnSpc>
            </a:pPr>
            <a:r>
              <a:rPr lang="ja-JP" altLang="en-US" sz="2400"/>
              <a:t>経済成長率の相対的な関係は生産年齢人口の増減率で決まるところから、相対的にも低下する大都市圏の経済成長率</a:t>
            </a:r>
          </a:p>
          <a:p>
            <a:pPr>
              <a:lnSpc>
                <a:spcPct val="90000"/>
              </a:lnSpc>
            </a:pPr>
            <a:r>
              <a:rPr lang="ja-JP" altLang="en-US" sz="2400"/>
              <a:t>人口の高齢化は賃金水準の地域格差の縮小の方向に働く</a:t>
            </a:r>
          </a:p>
          <a:p>
            <a:pPr>
              <a:lnSpc>
                <a:spcPct val="90000"/>
              </a:lnSpc>
            </a:pPr>
            <a:r>
              <a:rPr lang="ja-JP" altLang="en-US" sz="2400"/>
              <a:t>人口減少経済では労働力のあるところに企業が移動する面が強まる</a:t>
            </a:r>
          </a:p>
          <a:p>
            <a:pPr>
              <a:lnSpc>
                <a:spcPct val="90000"/>
              </a:lnSpc>
            </a:pPr>
            <a:r>
              <a:rPr lang="ja-JP" altLang="en-US" sz="2400"/>
              <a:t>消費主導社会では、地域の消費特性や製品の輸送コストも踏まえた多様な立地展開が必要となり、市場に近いところに立地する傾向が強くなる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88640"/>
            <a:ext cx="8229600" cy="1143000"/>
          </a:xfrm>
          <a:ln w="57150">
            <a:solidFill>
              <a:schemeClr val="tx1">
                <a:lumMod val="95000"/>
                <a:lumOff val="5000"/>
              </a:schemeClr>
            </a:solidFill>
          </a:ln>
        </p:spPr>
        <p:txBody>
          <a:bodyPr/>
          <a:lstStyle/>
          <a:p>
            <a:r>
              <a:rPr lang="ja-JP" altLang="en-US" sz="4000" dirty="0" smtClean="0"/>
              <a:t>路面電車を買収・廃止した</a:t>
            </a:r>
            <a:r>
              <a:rPr lang="en-US" altLang="ja-JP" sz="4000" dirty="0" smtClean="0"/>
              <a:t>GM</a:t>
            </a:r>
            <a:endParaRPr lang="ja-JP" altLang="en-US" sz="4000" dirty="0" smtClean="0"/>
          </a:p>
        </p:txBody>
      </p:sp>
      <p:sp>
        <p:nvSpPr>
          <p:cNvPr id="7171" name="Rectangle 3"/>
          <p:cNvSpPr>
            <a:spLocks noGrp="1" noChangeArrowheads="1"/>
          </p:cNvSpPr>
          <p:nvPr>
            <p:ph type="body" idx="1"/>
          </p:nvPr>
        </p:nvSpPr>
        <p:spPr>
          <a:xfrm>
            <a:off x="457200" y="1484784"/>
            <a:ext cx="8229600" cy="5373216"/>
          </a:xfrm>
        </p:spPr>
        <p:txBody>
          <a:bodyPr>
            <a:normAutofit lnSpcReduction="10000"/>
          </a:bodyPr>
          <a:lstStyle/>
          <a:p>
            <a:pPr>
              <a:lnSpc>
                <a:spcPct val="80000"/>
              </a:lnSpc>
            </a:pPr>
            <a:r>
              <a:rPr lang="en-US" altLang="ja-JP" sz="2800" dirty="0" smtClean="0"/>
              <a:t/>
            </a:r>
            <a:br>
              <a:rPr lang="en-US" altLang="ja-JP" sz="2800" dirty="0" smtClean="0"/>
            </a:br>
            <a:r>
              <a:rPr lang="ja-JP" altLang="en-US" sz="2800" dirty="0" smtClean="0"/>
              <a:t>１９３０年前後自動車産業の巨人ゼネラルモーターズ</a:t>
            </a:r>
            <a:r>
              <a:rPr lang="en-US" altLang="ja-JP" sz="2800" dirty="0" smtClean="0"/>
              <a:t>(GM</a:t>
            </a:r>
            <a:r>
              <a:rPr lang="ja-JP" altLang="en-US" sz="2800" dirty="0" smtClean="0"/>
              <a:t>）は、石油、タイヤ、バス交通などの大企業に呼びかけ、「</a:t>
            </a:r>
            <a:r>
              <a:rPr lang="ja-JP" altLang="en-US" sz="2800" dirty="0" smtClean="0">
                <a:solidFill>
                  <a:srgbClr val="FF0000"/>
                </a:solidFill>
              </a:rPr>
              <a:t>全米都市交通網</a:t>
            </a:r>
            <a:r>
              <a:rPr lang="en-US" altLang="ja-JP" sz="2800" dirty="0" smtClean="0">
                <a:solidFill>
                  <a:srgbClr val="FF0000"/>
                </a:solidFill>
              </a:rPr>
              <a:t>(NCL</a:t>
            </a:r>
            <a:r>
              <a:rPr lang="ja-JP" altLang="en-US" sz="2800" dirty="0" smtClean="0">
                <a:solidFill>
                  <a:srgbClr val="FF0000"/>
                </a:solidFill>
              </a:rPr>
              <a:t>）</a:t>
            </a:r>
            <a:r>
              <a:rPr lang="ja-JP" altLang="en-US" sz="2800" dirty="0" smtClean="0"/>
              <a:t>」というカルテルを結成した。</a:t>
            </a:r>
            <a:endParaRPr lang="en-US" altLang="ja-JP" sz="2800" dirty="0" smtClean="0"/>
          </a:p>
          <a:p>
            <a:pPr>
              <a:lnSpc>
                <a:spcPct val="80000"/>
              </a:lnSpc>
            </a:pPr>
            <a:r>
              <a:rPr lang="en-US" altLang="ja-JP" sz="2800" dirty="0" smtClean="0"/>
              <a:t>NCL</a:t>
            </a:r>
            <a:r>
              <a:rPr lang="ja-JP" altLang="en-US" sz="2800" dirty="0" smtClean="0"/>
              <a:t>は大都市の路面電車の会社を次から次へと買収して、１９５０年までに全米１００以上の都市で路面電車を廃止してしまった。</a:t>
            </a:r>
            <a:endParaRPr lang="en-US" altLang="ja-JP" sz="2800" dirty="0" smtClean="0"/>
          </a:p>
          <a:p>
            <a:pPr>
              <a:lnSpc>
                <a:spcPct val="80000"/>
              </a:lnSpc>
            </a:pPr>
            <a:r>
              <a:rPr lang="ja-JP" altLang="en-US" sz="2800" dirty="0" smtClean="0"/>
              <a:t>・・・これらの行為は共同謀議として追訴され、有罪を宣告されたが、罰金はバス一台分の値段にも満たない５０００</a:t>
            </a:r>
            <a:br>
              <a:rPr lang="ja-JP" altLang="en-US" sz="2800" dirty="0" smtClean="0"/>
            </a:br>
            <a:r>
              <a:rPr lang="ja-JP" altLang="en-US" sz="2800" dirty="0" smtClean="0"/>
              <a:t>ドルだった。</a:t>
            </a:r>
            <a:br>
              <a:rPr lang="ja-JP" altLang="en-US" sz="2800" dirty="0" smtClean="0"/>
            </a:br>
            <a:r>
              <a:rPr lang="ja-JP" altLang="en-US" sz="2800" dirty="0" smtClean="0"/>
              <a:t>（「マイクロソフトは不滅なのか」　浜野保樹　　中央公論　平成９年１２月号）</a:t>
            </a:r>
            <a:br>
              <a:rPr lang="ja-JP" altLang="en-US" sz="2800" dirty="0" smtClean="0"/>
            </a:br>
            <a:endParaRPr lang="ja-JP" altLang="en-US"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chemeClr val="accent1">
              <a:lumMod val="20000"/>
              <a:lumOff val="80000"/>
            </a:schemeClr>
          </a:solidFill>
          <a:ln w="57150" cmpd="thickThin">
            <a:solidFill>
              <a:schemeClr val="tx1"/>
            </a:solidFill>
          </a:ln>
        </p:spPr>
        <p:txBody>
          <a:bodyPr/>
          <a:lstStyle/>
          <a:p>
            <a:r>
              <a:rPr lang="ja-JP" altLang="en-US"/>
              <a:t>速すぎる日本の人口減少高齢化</a:t>
            </a:r>
          </a:p>
        </p:txBody>
      </p:sp>
      <p:sp>
        <p:nvSpPr>
          <p:cNvPr id="23555" name="Rectangle 3"/>
          <p:cNvSpPr>
            <a:spLocks noGrp="1" noChangeArrowheads="1"/>
          </p:cNvSpPr>
          <p:nvPr>
            <p:ph type="body" idx="1"/>
          </p:nvPr>
        </p:nvSpPr>
        <p:spPr/>
        <p:txBody>
          <a:bodyPr/>
          <a:lstStyle/>
          <a:p>
            <a:r>
              <a:rPr lang="ja-JP" altLang="en-US"/>
              <a:t>高度成長がもたらした急激な高齢化</a:t>
            </a:r>
          </a:p>
          <a:p>
            <a:r>
              <a:rPr lang="ja-JP" altLang="en-US"/>
              <a:t>日本特有の人口構造</a:t>
            </a:r>
          </a:p>
          <a:p>
            <a:r>
              <a:rPr lang="ja-JP" altLang="en-US"/>
              <a:t>大規模な産児制限が今後の急激な高齢化の原因</a:t>
            </a:r>
          </a:p>
          <a:p>
            <a:r>
              <a:rPr lang="ja-JP" altLang="en-US"/>
              <a:t>高齢化が人口減少の原因</a:t>
            </a:r>
          </a:p>
          <a:p>
            <a:r>
              <a:rPr lang="ja-JP" altLang="en-US"/>
              <a:t>半世紀で</a:t>
            </a:r>
            <a:r>
              <a:rPr lang="en-US" altLang="ja-JP"/>
              <a:t>4000</a:t>
            </a:r>
            <a:r>
              <a:rPr lang="ja-JP" altLang="en-US"/>
              <a:t>万人の人口減少</a:t>
            </a:r>
          </a:p>
          <a:p>
            <a:r>
              <a:rPr lang="ja-JP" altLang="en-US"/>
              <a:t>日本とドイツだけが人口を操作した</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tx2">
              <a:lumMod val="20000"/>
              <a:lumOff val="80000"/>
            </a:schemeClr>
          </a:solidFill>
          <a:ln>
            <a:solidFill>
              <a:schemeClr val="tx1"/>
            </a:solidFill>
          </a:ln>
        </p:spPr>
        <p:txBody>
          <a:bodyPr/>
          <a:lstStyle/>
          <a:p>
            <a:r>
              <a:rPr lang="ja-JP" altLang="en-US" dirty="0"/>
              <a:t>人口減少社会の首都圏鉄道</a:t>
            </a:r>
          </a:p>
        </p:txBody>
      </p:sp>
      <p:sp>
        <p:nvSpPr>
          <p:cNvPr id="4099" name="Rectangle 3"/>
          <p:cNvSpPr>
            <a:spLocks noGrp="1" noChangeArrowheads="1"/>
          </p:cNvSpPr>
          <p:nvPr>
            <p:ph type="body" idx="1"/>
          </p:nvPr>
        </p:nvSpPr>
        <p:spPr>
          <a:xfrm>
            <a:off x="457200" y="1417638"/>
            <a:ext cx="8229600" cy="4964112"/>
          </a:xfrm>
        </p:spPr>
        <p:txBody>
          <a:bodyPr>
            <a:normAutofit lnSpcReduction="10000"/>
          </a:bodyPr>
          <a:lstStyle/>
          <a:p>
            <a:r>
              <a:rPr lang="ja-JP" altLang="en-US"/>
              <a:t>高齢化率は大都市圏で深刻化　</a:t>
            </a:r>
          </a:p>
          <a:p>
            <a:pPr>
              <a:buFontTx/>
              <a:buNone/>
            </a:pPr>
            <a:r>
              <a:rPr lang="ja-JP" altLang="en-US"/>
              <a:t>　低密度居住の首都圏構造が私鉄経営を可能としたが、今後は高密度居住構造に構造変化の可能性大</a:t>
            </a:r>
          </a:p>
          <a:p>
            <a:r>
              <a:rPr lang="ja-JP" altLang="en-US"/>
              <a:t>人口高齢化による貯蓄率低下によって、</a:t>
            </a:r>
          </a:p>
          <a:p>
            <a:pPr>
              <a:buFontTx/>
              <a:buNone/>
            </a:pPr>
            <a:r>
              <a:rPr lang="ja-JP" altLang="en-US"/>
              <a:t>　投資主導の経済から消費主導の経済へと変質する</a:t>
            </a:r>
          </a:p>
          <a:p>
            <a:r>
              <a:rPr lang="ja-JP" altLang="en-US"/>
              <a:t>鉄道建設は終焉　地下スペースが制約</a:t>
            </a:r>
          </a:p>
          <a:p>
            <a:r>
              <a:rPr lang="ja-JP" altLang="en-US"/>
              <a:t>建設運営二元論→運営一元論</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86800" cy="1143000"/>
          </a:xfrm>
          <a:ln w="28575">
            <a:solidFill>
              <a:schemeClr val="tx1">
                <a:lumMod val="95000"/>
                <a:lumOff val="5000"/>
              </a:schemeClr>
            </a:solidFill>
          </a:ln>
        </p:spPr>
        <p:txBody>
          <a:bodyPr>
            <a:normAutofit/>
          </a:bodyPr>
          <a:lstStyle/>
          <a:p>
            <a:r>
              <a:rPr lang="ja-JP" altLang="en-US" dirty="0" smtClean="0"/>
              <a:t>東京圏鉄道運営体制の再編・強化</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五島慶</a:t>
            </a:r>
            <a:r>
              <a:rPr lang="ja-JP" altLang="en-US" dirty="0"/>
              <a:t>太は日光から静岡までの鉄道を経営する夢を持っていた</a:t>
            </a:r>
            <a:r>
              <a:rPr lang="ja-JP" altLang="en-US" dirty="0" smtClean="0"/>
              <a:t>。</a:t>
            </a:r>
            <a:endParaRPr lang="en-US" altLang="ja-JP" dirty="0" smtClean="0"/>
          </a:p>
          <a:p>
            <a:r>
              <a:rPr lang="ja-JP" altLang="en-US" dirty="0" smtClean="0"/>
              <a:t>京浜</a:t>
            </a:r>
            <a:r>
              <a:rPr lang="ja-JP" altLang="en-US" dirty="0"/>
              <a:t>急行、小田急、京王電鉄</a:t>
            </a:r>
            <a:r>
              <a:rPr lang="ja-JP" altLang="en-US" dirty="0" smtClean="0"/>
              <a:t>、相模</a:t>
            </a:r>
            <a:r>
              <a:rPr lang="ja-JP" altLang="en-US" dirty="0"/>
              <a:t>電鉄を含んだいわゆる大東急が陸上交通事業調整法に基づいて</a:t>
            </a:r>
            <a:r>
              <a:rPr lang="ja-JP" altLang="en-US" dirty="0" smtClean="0"/>
              <a:t>形成</a:t>
            </a:r>
            <a:endParaRPr lang="en-US" altLang="ja-JP" dirty="0" smtClean="0"/>
          </a:p>
          <a:p>
            <a:r>
              <a:rPr lang="ja-JP" altLang="en-US" dirty="0" smtClean="0"/>
              <a:t>戦後</a:t>
            </a:r>
            <a:r>
              <a:rPr lang="ja-JP" altLang="en-US" dirty="0"/>
              <a:t>「民主化」</a:t>
            </a:r>
            <a:r>
              <a:rPr lang="ja-JP" altLang="en-US" dirty="0" smtClean="0"/>
              <a:t>のもと</a:t>
            </a:r>
            <a:r>
              <a:rPr lang="ja-JP" altLang="en-US" dirty="0"/>
              <a:t>、経営分割を望む旧役員、労働組合の利害により「大東急」は</a:t>
            </a:r>
            <a:r>
              <a:rPr lang="ja-JP" altLang="en-US" dirty="0" smtClean="0"/>
              <a:t>解体</a:t>
            </a:r>
            <a:endParaRPr lang="en-US" altLang="ja-JP" dirty="0" smtClean="0"/>
          </a:p>
          <a:p>
            <a:r>
              <a:rPr lang="ja-JP" altLang="en-US" dirty="0" smtClean="0"/>
              <a:t>解体</a:t>
            </a:r>
            <a:r>
              <a:rPr lang="ja-JP" altLang="en-US" dirty="0"/>
              <a:t>にも、過度</a:t>
            </a:r>
            <a:r>
              <a:rPr lang="ja-JP" altLang="en-US" dirty="0" smtClean="0"/>
              <a:t>経済力</a:t>
            </a:r>
            <a:r>
              <a:rPr lang="ja-JP" altLang="en-US" dirty="0"/>
              <a:t>集中排除法ではなく陸上交通事業調整法が</a:t>
            </a:r>
            <a:r>
              <a:rPr lang="ja-JP" altLang="en-US" dirty="0" smtClean="0"/>
              <a:t>適用</a:t>
            </a:r>
            <a:endParaRPr lang="en-US" altLang="ja-JP" dirty="0" smtClean="0"/>
          </a:p>
          <a:p>
            <a:r>
              <a:rPr lang="ja-JP" altLang="en-US" dirty="0" smtClean="0"/>
              <a:t>解体</a:t>
            </a:r>
            <a:r>
              <a:rPr lang="ja-JP" altLang="en-US" dirty="0"/>
              <a:t>された私鉄等はそれぞれ沿線開発</a:t>
            </a:r>
            <a:r>
              <a:rPr lang="ja-JP" altLang="en-US" dirty="0" smtClean="0"/>
              <a:t>を行った</a:t>
            </a:r>
            <a:r>
              <a:rPr lang="ja-JP" altLang="en-US" dirty="0"/>
              <a:t>が、大東急が継続していれば東京の発展形態は異なった様相を呈して</a:t>
            </a:r>
            <a:r>
              <a:rPr lang="ja-JP" altLang="en-US" dirty="0" smtClean="0"/>
              <a:t>いた</a:t>
            </a:r>
            <a:endParaRPr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950" y="274638"/>
            <a:ext cx="8893175" cy="1498600"/>
          </a:xfrm>
          <a:ln w="57150" cmpd="thickThin">
            <a:solidFill>
              <a:schemeClr val="tx1"/>
            </a:solidFill>
          </a:ln>
        </p:spPr>
        <p:txBody>
          <a:bodyPr/>
          <a:lstStyle/>
          <a:p>
            <a:r>
              <a:rPr lang="ja-JP" altLang="en-US" sz="4000"/>
              <a:t>首都圏鉄道デュアルネットワークの形成</a:t>
            </a:r>
            <a:br>
              <a:rPr lang="ja-JP" altLang="en-US" sz="4000"/>
            </a:br>
            <a:r>
              <a:rPr lang="ja-JP" altLang="en-US" sz="3200"/>
              <a:t>～経営と運行の分離～</a:t>
            </a:r>
          </a:p>
        </p:txBody>
      </p:sp>
      <p:sp>
        <p:nvSpPr>
          <p:cNvPr id="12291" name="Rectangle 3"/>
          <p:cNvSpPr>
            <a:spLocks noGrp="1" noChangeArrowheads="1"/>
          </p:cNvSpPr>
          <p:nvPr>
            <p:ph type="body" idx="1"/>
          </p:nvPr>
        </p:nvSpPr>
        <p:spPr>
          <a:xfrm>
            <a:off x="457200" y="2681288"/>
            <a:ext cx="8229600" cy="3484562"/>
          </a:xfrm>
        </p:spPr>
        <p:txBody>
          <a:bodyPr/>
          <a:lstStyle/>
          <a:p>
            <a:pPr>
              <a:lnSpc>
                <a:spcPct val="90000"/>
              </a:lnSpc>
            </a:pPr>
            <a:r>
              <a:rPr lang="ja-JP" altLang="en-US"/>
              <a:t>鉄道運行会社の数の増えすぎ</a:t>
            </a:r>
            <a:r>
              <a:rPr lang="en-US" altLang="ja-JP"/>
              <a:t>(</a:t>
            </a:r>
            <a:r>
              <a:rPr lang="ja-JP" altLang="en-US"/>
              <a:t>資金調達等</a:t>
            </a:r>
            <a:r>
              <a:rPr lang="en-US" altLang="ja-JP"/>
              <a:t>)→</a:t>
            </a:r>
            <a:r>
              <a:rPr lang="ja-JP" altLang="en-US"/>
              <a:t>利用者へのサービス低下</a:t>
            </a:r>
          </a:p>
          <a:p>
            <a:pPr>
              <a:lnSpc>
                <a:spcPct val="90000"/>
              </a:lnSpc>
            </a:pPr>
            <a:r>
              <a:rPr lang="ja-JP" altLang="en-US"/>
              <a:t>首都圏私鉄の大整理→ホールディングカンパニィー２</a:t>
            </a:r>
            <a:r>
              <a:rPr lang="en-US" altLang="ja-JP"/>
              <a:t>~</a:t>
            </a:r>
            <a:r>
              <a:rPr lang="ja-JP" altLang="en-US"/>
              <a:t>３社への統合</a:t>
            </a:r>
          </a:p>
          <a:p>
            <a:pPr>
              <a:lnSpc>
                <a:spcPct val="90000"/>
              </a:lnSpc>
            </a:pPr>
            <a:r>
              <a:rPr lang="en-US" altLang="ja-JP"/>
              <a:t>JR</a:t>
            </a:r>
            <a:r>
              <a:rPr lang="ja-JP" altLang="en-US"/>
              <a:t>東に対抗できる能力</a:t>
            </a:r>
            <a:r>
              <a:rPr lang="en-US" altLang="ja-JP"/>
              <a:t>(</a:t>
            </a:r>
            <a:r>
              <a:rPr lang="ja-JP" altLang="en-US"/>
              <a:t>ネットワーク力、資金力、技術力、人材</a:t>
            </a:r>
            <a:r>
              <a:rPr lang="en-US" altLang="ja-JP"/>
              <a:t>)</a:t>
            </a:r>
            <a:r>
              <a:rPr lang="ja-JP" altLang="en-US"/>
              <a:t>　　</a:t>
            </a:r>
            <a:r>
              <a:rPr lang="en-US" altLang="ja-JP"/>
              <a:t>JR</a:t>
            </a:r>
            <a:r>
              <a:rPr lang="ja-JP" altLang="en-US"/>
              <a:t>東にとっても適当なライバルの存在はプラス</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476250"/>
            <a:ext cx="8229600" cy="5649913"/>
          </a:xfrm>
        </p:spPr>
        <p:txBody>
          <a:bodyPr/>
          <a:lstStyle/>
          <a:p>
            <a:pPr>
              <a:lnSpc>
                <a:spcPct val="90000"/>
              </a:lnSpc>
            </a:pPr>
            <a:r>
              <a:rPr lang="ja-JP" altLang="en-US" sz="2800" dirty="0"/>
              <a:t>再編プランとして大きく①京成、京急、営団（東西線、銀座線、丸の内線）都営線を統合したネットワーク</a:t>
            </a:r>
            <a:r>
              <a:rPr lang="en-US" altLang="ja-JP" sz="2800" dirty="0"/>
              <a:t>〔</a:t>
            </a:r>
            <a:r>
              <a:rPr lang="ja-JP" altLang="en-US" sz="2800" dirty="0"/>
              <a:t>羽田、成田、品川</a:t>
            </a:r>
            <a:r>
              <a:rPr lang="en-US" altLang="ja-JP" sz="2800" dirty="0"/>
              <a:t>(</a:t>
            </a:r>
            <a:r>
              <a:rPr lang="ja-JP" altLang="en-US" sz="2800" dirty="0"/>
              <a:t>東海道新幹線</a:t>
            </a:r>
            <a:r>
              <a:rPr lang="en-US" altLang="ja-JP" sz="2800" dirty="0"/>
              <a:t>)</a:t>
            </a:r>
            <a:r>
              <a:rPr lang="ja-JP" altLang="en-US" sz="2800" dirty="0"/>
              <a:t>の連携が強化される</a:t>
            </a:r>
            <a:r>
              <a:rPr lang="en-US" altLang="ja-JP" sz="2800" dirty="0"/>
              <a:t>〕②</a:t>
            </a:r>
            <a:r>
              <a:rPr lang="ja-JP" altLang="en-US" sz="2800" dirty="0"/>
              <a:t>西武、東武、営団（有楽町線、日比谷線、１３号線）を統合したネットワーク</a:t>
            </a:r>
            <a:r>
              <a:rPr lang="en-US" altLang="ja-JP" sz="2800" dirty="0"/>
              <a:t>〔</a:t>
            </a:r>
            <a:r>
              <a:rPr lang="ja-JP" altLang="en-US" sz="2800" dirty="0"/>
              <a:t>横田基地の供用化と首都機能移転にも対応可能である</a:t>
            </a:r>
            <a:r>
              <a:rPr lang="en-US" altLang="ja-JP" sz="2800" dirty="0"/>
              <a:t>〕③</a:t>
            </a:r>
            <a:r>
              <a:rPr lang="ja-JP" altLang="en-US" sz="2800" dirty="0"/>
              <a:t>東急、小田急、京王、営団（半蔵門線、千代田線、南北線）を統合した新「大東急」ネットワークを提案したい。</a:t>
            </a:r>
          </a:p>
          <a:p>
            <a:pPr>
              <a:lnSpc>
                <a:spcPct val="90000"/>
              </a:lnSpc>
            </a:pPr>
            <a:r>
              <a:rPr lang="en-US" altLang="ja-JP" sz="2800" dirty="0"/>
              <a:t>JR</a:t>
            </a:r>
            <a:r>
              <a:rPr lang="ja-JP" altLang="en-US" sz="2800" dirty="0"/>
              <a:t>でも支社制をとっており、現場は支社単位に動いている。私鉄連合も現場は無理に統合することはない。しかし、経営は統合により強化すべきである。資金</a:t>
            </a:r>
            <a:r>
              <a:rPr lang="en-US" altLang="ja-JP" sz="2800" dirty="0"/>
              <a:t>､</a:t>
            </a:r>
            <a:r>
              <a:rPr lang="ja-JP" altLang="en-US" sz="2800" dirty="0"/>
              <a:t>後術、企画、関連事業は総合力を生かせるである。</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tx2">
              <a:lumMod val="20000"/>
              <a:lumOff val="80000"/>
            </a:schemeClr>
          </a:solidFill>
          <a:ln w="57150">
            <a:solidFill>
              <a:schemeClr val="tx1"/>
            </a:solidFill>
          </a:ln>
        </p:spPr>
        <p:txBody>
          <a:bodyPr/>
          <a:lstStyle/>
          <a:p>
            <a:r>
              <a:rPr lang="ja-JP" altLang="en-US" dirty="0">
                <a:solidFill>
                  <a:schemeClr val="tx1"/>
                </a:solidFill>
              </a:rPr>
              <a:t>マスコミ報道</a:t>
            </a:r>
          </a:p>
        </p:txBody>
      </p:sp>
      <p:sp>
        <p:nvSpPr>
          <p:cNvPr id="3075" name="Rectangle 3"/>
          <p:cNvSpPr>
            <a:spLocks noGrp="1" noChangeArrowheads="1"/>
          </p:cNvSpPr>
          <p:nvPr>
            <p:ph type="body" idx="1"/>
          </p:nvPr>
        </p:nvSpPr>
        <p:spPr/>
        <p:txBody>
          <a:bodyPr/>
          <a:lstStyle/>
          <a:p>
            <a:r>
              <a:rPr lang="ja-JP" altLang="en-US" sz="2800"/>
              <a:t>週刊新潮</a:t>
            </a:r>
            <a:r>
              <a:rPr lang="en-US" altLang="ja-JP" sz="2800"/>
              <a:t>06.12.14</a:t>
            </a:r>
            <a:r>
              <a:rPr lang="ja-JP" altLang="en-US" sz="2800"/>
              <a:t>　正月スクープ説も出る「東急」「小田急」合併話</a:t>
            </a:r>
          </a:p>
          <a:p>
            <a:r>
              <a:rPr lang="ja-JP" altLang="en-US" sz="2800"/>
              <a:t>ＦＡＣＴＡ</a:t>
            </a:r>
            <a:r>
              <a:rPr lang="en-US" altLang="ja-JP" sz="2800"/>
              <a:t>2006.11</a:t>
            </a:r>
            <a:r>
              <a:rPr lang="ja-JP" altLang="en-US" sz="2800"/>
              <a:t>　阪急東宝グループの崖っぷち</a:t>
            </a:r>
          </a:p>
          <a:p>
            <a:r>
              <a:rPr lang="ja-JP" altLang="en-US" sz="2800"/>
              <a:t>諸君</a:t>
            </a:r>
            <a:r>
              <a:rPr lang="en-US" altLang="ja-JP" sz="2800"/>
              <a:t>2006.8</a:t>
            </a:r>
            <a:r>
              <a:rPr lang="ja-JP" altLang="en-US" sz="2800"/>
              <a:t>　阪急・阪神「薩長同盟」は“</a:t>
            </a:r>
            <a:r>
              <a:rPr lang="en-US" altLang="ja-JP" sz="2800"/>
              <a:t>JR</a:t>
            </a:r>
            <a:r>
              <a:rPr lang="ja-JP" altLang="en-US" sz="2800"/>
              <a:t>幕府”に勝てるか</a:t>
            </a:r>
          </a:p>
          <a:p>
            <a:r>
              <a:rPr lang="ja-JP" altLang="en-US" sz="2800"/>
              <a:t>日本経済新聞</a:t>
            </a:r>
            <a:r>
              <a:rPr lang="en-US" altLang="ja-JP" sz="2800"/>
              <a:t>06.6.22</a:t>
            </a:r>
            <a:r>
              <a:rPr lang="ja-JP" altLang="en-US" sz="2800"/>
              <a:t>　私鉄業界　次は？　戦々恐々　買収防衛　広がる相互乗り入れ</a:t>
            </a:r>
          </a:p>
          <a:p>
            <a:r>
              <a:rPr lang="ja-JP" altLang="en-US" sz="2800"/>
              <a:t>実業界</a:t>
            </a:r>
            <a:r>
              <a:rPr lang="en-US" altLang="ja-JP" sz="2800"/>
              <a:t>2002.10</a:t>
            </a:r>
            <a:r>
              <a:rPr lang="ja-JP" altLang="en-US" sz="2800"/>
              <a:t>　営団地下鉄民営化を機に首都圏私鉄統合で東京大改造を実現すべし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0825" y="2205038"/>
            <a:ext cx="833438" cy="1473200"/>
          </a:xfrm>
          <a:prstGeom prst="rect">
            <a:avLst/>
          </a:prstGeom>
          <a:noFill/>
          <a:ln w="9525">
            <a:solidFill>
              <a:schemeClr val="accent2"/>
            </a:solidFill>
            <a:miter lim="800000"/>
            <a:headEnd/>
            <a:tailEnd/>
          </a:ln>
          <a:effectLst/>
        </p:spPr>
        <p:txBody>
          <a:bodyPr vert="eaVert" wrap="none">
            <a:spAutoFit/>
          </a:bodyPr>
          <a:lstStyle/>
          <a:p>
            <a:pPr algn="ctr"/>
            <a:r>
              <a:rPr lang="ja-JP" altLang="en-US" sz="2400">
                <a:solidFill>
                  <a:schemeClr val="accent2"/>
                </a:solidFill>
                <a:latin typeface="Times New Roman" pitchFamily="18" charset="0"/>
              </a:rPr>
              <a:t>都心就業</a:t>
            </a:r>
          </a:p>
          <a:p>
            <a:pPr algn="ctr"/>
            <a:r>
              <a:rPr lang="ja-JP" altLang="en-US">
                <a:solidFill>
                  <a:schemeClr val="accent2"/>
                </a:solidFill>
                <a:latin typeface="Times New Roman" pitchFamily="18" charset="0"/>
              </a:rPr>
              <a:t>国際的高密度</a:t>
            </a:r>
            <a:endParaRPr lang="ja-JP" altLang="en-US" sz="2400">
              <a:solidFill>
                <a:schemeClr val="accent2"/>
              </a:solidFill>
              <a:latin typeface="Times New Roman" pitchFamily="18" charset="0"/>
            </a:endParaRPr>
          </a:p>
        </p:txBody>
      </p:sp>
      <p:sp>
        <p:nvSpPr>
          <p:cNvPr id="22531" name="Text Box 3"/>
          <p:cNvSpPr txBox="1">
            <a:spLocks noChangeArrowheads="1"/>
          </p:cNvSpPr>
          <p:nvPr/>
        </p:nvSpPr>
        <p:spPr bwMode="auto">
          <a:xfrm>
            <a:off x="304800" y="5003800"/>
            <a:ext cx="833438" cy="1473200"/>
          </a:xfrm>
          <a:prstGeom prst="rect">
            <a:avLst/>
          </a:prstGeom>
          <a:noFill/>
          <a:ln w="9525">
            <a:solidFill>
              <a:schemeClr val="tx1"/>
            </a:solidFill>
            <a:miter lim="800000"/>
            <a:headEnd/>
            <a:tailEnd/>
          </a:ln>
          <a:effectLst/>
        </p:spPr>
        <p:txBody>
          <a:bodyPr vert="eaVert" wrap="none">
            <a:spAutoFit/>
          </a:bodyPr>
          <a:lstStyle/>
          <a:p>
            <a:pPr algn="ctr"/>
            <a:r>
              <a:rPr lang="ja-JP" altLang="en-US" sz="2400">
                <a:solidFill>
                  <a:schemeClr val="accent2"/>
                </a:solidFill>
                <a:latin typeface="Times New Roman" pitchFamily="18" charset="0"/>
              </a:rPr>
              <a:t>都心居住</a:t>
            </a:r>
          </a:p>
          <a:p>
            <a:pPr algn="ctr"/>
            <a:r>
              <a:rPr lang="ja-JP" altLang="en-US">
                <a:solidFill>
                  <a:schemeClr val="accent2"/>
                </a:solidFill>
                <a:latin typeface="Times New Roman" pitchFamily="18" charset="0"/>
              </a:rPr>
              <a:t>国際的低密度</a:t>
            </a:r>
            <a:endParaRPr lang="ja-JP" altLang="en-US" sz="2400">
              <a:latin typeface="Times New Roman" pitchFamily="18" charset="0"/>
            </a:endParaRPr>
          </a:p>
        </p:txBody>
      </p:sp>
      <p:sp>
        <p:nvSpPr>
          <p:cNvPr id="22532" name="Text Box 4"/>
          <p:cNvSpPr txBox="1">
            <a:spLocks noChangeArrowheads="1"/>
          </p:cNvSpPr>
          <p:nvPr/>
        </p:nvSpPr>
        <p:spPr bwMode="auto">
          <a:xfrm>
            <a:off x="7696200" y="1828800"/>
            <a:ext cx="558800" cy="2590800"/>
          </a:xfrm>
          <a:prstGeom prst="rect">
            <a:avLst/>
          </a:prstGeom>
          <a:noFill/>
          <a:ln w="9525">
            <a:solidFill>
              <a:schemeClr val="tx1"/>
            </a:solidFill>
            <a:miter lim="800000"/>
            <a:headEnd/>
            <a:tailEnd/>
          </a:ln>
          <a:effectLst/>
        </p:spPr>
        <p:txBody>
          <a:bodyPr vert="eaVert">
            <a:spAutoFit/>
          </a:bodyPr>
          <a:lstStyle/>
          <a:p>
            <a:pPr algn="ctr"/>
            <a:r>
              <a:rPr lang="ja-JP" altLang="en-US" sz="2400">
                <a:solidFill>
                  <a:schemeClr val="accent2"/>
                </a:solidFill>
                <a:latin typeface="Times New Roman" pitchFamily="18" charset="0"/>
              </a:rPr>
              <a:t>郊外居住</a:t>
            </a:r>
            <a:endParaRPr lang="ja-JP" altLang="en-US" sz="2400">
              <a:latin typeface="Times New Roman" pitchFamily="18" charset="0"/>
            </a:endParaRPr>
          </a:p>
        </p:txBody>
      </p:sp>
      <p:sp>
        <p:nvSpPr>
          <p:cNvPr id="22533" name="Text Box 5"/>
          <p:cNvSpPr txBox="1">
            <a:spLocks noChangeArrowheads="1"/>
          </p:cNvSpPr>
          <p:nvPr/>
        </p:nvSpPr>
        <p:spPr bwMode="auto">
          <a:xfrm>
            <a:off x="6375400" y="2819400"/>
            <a:ext cx="558800" cy="1752600"/>
          </a:xfrm>
          <a:prstGeom prst="rect">
            <a:avLst/>
          </a:prstGeom>
          <a:noFill/>
          <a:ln w="9525">
            <a:solidFill>
              <a:schemeClr val="accent2"/>
            </a:solidFill>
            <a:miter lim="800000"/>
            <a:headEnd/>
            <a:tailEnd/>
          </a:ln>
          <a:effectLst/>
        </p:spPr>
        <p:txBody>
          <a:bodyPr vert="eaVert">
            <a:spAutoFit/>
          </a:bodyPr>
          <a:lstStyle/>
          <a:p>
            <a:pPr algn="ctr"/>
            <a:r>
              <a:rPr lang="ja-JP" altLang="en-US" sz="2400">
                <a:solidFill>
                  <a:schemeClr val="accent2"/>
                </a:solidFill>
                <a:latin typeface="Times New Roman" pitchFamily="18" charset="0"/>
              </a:rPr>
              <a:t>通勤需要</a:t>
            </a:r>
            <a:endParaRPr lang="ja-JP" altLang="en-US" sz="2400">
              <a:latin typeface="Times New Roman" pitchFamily="18" charset="0"/>
            </a:endParaRPr>
          </a:p>
        </p:txBody>
      </p:sp>
      <p:sp>
        <p:nvSpPr>
          <p:cNvPr id="22534" name="Text Box 6"/>
          <p:cNvSpPr txBox="1">
            <a:spLocks noChangeArrowheads="1"/>
          </p:cNvSpPr>
          <p:nvPr/>
        </p:nvSpPr>
        <p:spPr bwMode="auto">
          <a:xfrm>
            <a:off x="5343525" y="2003425"/>
            <a:ext cx="1804988" cy="376238"/>
          </a:xfrm>
          <a:prstGeom prst="rect">
            <a:avLst/>
          </a:prstGeom>
          <a:noFill/>
          <a:ln w="9525">
            <a:solidFill>
              <a:schemeClr val="tx1"/>
            </a:solidFill>
            <a:prstDash val="dashDot"/>
            <a:miter lim="800000"/>
            <a:headEnd/>
            <a:tailEnd/>
          </a:ln>
          <a:effectLst/>
        </p:spPr>
        <p:txBody>
          <a:bodyPr wrap="none">
            <a:spAutoFit/>
          </a:bodyPr>
          <a:lstStyle/>
          <a:p>
            <a:r>
              <a:rPr lang="ja-JP" altLang="en-US" b="1">
                <a:latin typeface="Times New Roman" pitchFamily="18" charset="0"/>
                <a:ea typeface="ＭＳ ゴシック" pitchFamily="49" charset="-128"/>
              </a:rPr>
              <a:t>通勤費会社負担</a:t>
            </a:r>
          </a:p>
        </p:txBody>
      </p:sp>
      <p:sp>
        <p:nvSpPr>
          <p:cNvPr id="22535" name="Text Box 7"/>
          <p:cNvSpPr txBox="1">
            <a:spLocks noChangeArrowheads="1"/>
          </p:cNvSpPr>
          <p:nvPr/>
        </p:nvSpPr>
        <p:spPr bwMode="auto">
          <a:xfrm>
            <a:off x="5029200" y="3429000"/>
            <a:ext cx="558800" cy="1930400"/>
          </a:xfrm>
          <a:prstGeom prst="rect">
            <a:avLst/>
          </a:prstGeom>
          <a:noFill/>
          <a:ln w="9525">
            <a:solidFill>
              <a:schemeClr val="accent2"/>
            </a:solidFill>
            <a:miter lim="800000"/>
            <a:headEnd/>
            <a:tailEnd/>
          </a:ln>
          <a:effectLst/>
        </p:spPr>
        <p:txBody>
          <a:bodyPr vert="eaVert" wrap="none">
            <a:spAutoFit/>
          </a:bodyPr>
          <a:lstStyle/>
          <a:p>
            <a:r>
              <a:rPr lang="ja-JP" altLang="en-US" sz="2400">
                <a:solidFill>
                  <a:schemeClr val="accent2"/>
                </a:solidFill>
                <a:latin typeface="Times New Roman" pitchFamily="18" charset="0"/>
              </a:rPr>
              <a:t>私鉄経営成立</a:t>
            </a:r>
            <a:endParaRPr lang="ja-JP" altLang="en-US" sz="2400">
              <a:latin typeface="Times New Roman" pitchFamily="18" charset="0"/>
            </a:endParaRPr>
          </a:p>
        </p:txBody>
      </p:sp>
      <p:sp>
        <p:nvSpPr>
          <p:cNvPr id="22536" name="Text Box 8"/>
          <p:cNvSpPr txBox="1">
            <a:spLocks noChangeArrowheads="1"/>
          </p:cNvSpPr>
          <p:nvPr/>
        </p:nvSpPr>
        <p:spPr bwMode="auto">
          <a:xfrm>
            <a:off x="4089400" y="3784600"/>
            <a:ext cx="558800" cy="1320800"/>
          </a:xfrm>
          <a:prstGeom prst="rect">
            <a:avLst/>
          </a:prstGeom>
          <a:noFill/>
          <a:ln w="9525">
            <a:solidFill>
              <a:schemeClr val="accent2"/>
            </a:solidFill>
            <a:miter lim="800000"/>
            <a:headEnd/>
            <a:tailEnd/>
          </a:ln>
          <a:effectLst/>
        </p:spPr>
        <p:txBody>
          <a:bodyPr vert="eaVert" wrap="none">
            <a:spAutoFit/>
          </a:bodyPr>
          <a:lstStyle/>
          <a:p>
            <a:r>
              <a:rPr lang="ja-JP" altLang="en-US" sz="2400">
                <a:solidFill>
                  <a:schemeClr val="accent2"/>
                </a:solidFill>
                <a:latin typeface="Times New Roman" pitchFamily="18" charset="0"/>
              </a:rPr>
              <a:t>直通運転</a:t>
            </a:r>
          </a:p>
        </p:txBody>
      </p:sp>
      <p:sp>
        <p:nvSpPr>
          <p:cNvPr id="22537" name="Text Box 9"/>
          <p:cNvSpPr txBox="1">
            <a:spLocks noChangeArrowheads="1"/>
          </p:cNvSpPr>
          <p:nvPr/>
        </p:nvSpPr>
        <p:spPr bwMode="auto">
          <a:xfrm>
            <a:off x="1447800" y="4114800"/>
            <a:ext cx="20224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地下鉄等整備</a:t>
            </a:r>
          </a:p>
        </p:txBody>
      </p:sp>
      <p:sp>
        <p:nvSpPr>
          <p:cNvPr id="22538" name="Text Box 10"/>
          <p:cNvSpPr txBox="1">
            <a:spLocks noChangeArrowheads="1"/>
          </p:cNvSpPr>
          <p:nvPr/>
        </p:nvSpPr>
        <p:spPr bwMode="auto">
          <a:xfrm>
            <a:off x="2362200" y="5943600"/>
            <a:ext cx="1616075" cy="346075"/>
          </a:xfrm>
          <a:prstGeom prst="rect">
            <a:avLst/>
          </a:prstGeom>
          <a:noFill/>
          <a:ln w="9525">
            <a:solidFill>
              <a:schemeClr val="tx1"/>
            </a:solidFill>
            <a:prstDash val="dashDot"/>
            <a:miter lim="800000"/>
            <a:headEnd/>
            <a:tailEnd/>
          </a:ln>
          <a:effectLst/>
        </p:spPr>
        <p:txBody>
          <a:bodyPr wrap="none">
            <a:spAutoFit/>
          </a:bodyPr>
          <a:lstStyle/>
          <a:p>
            <a:r>
              <a:rPr lang="ja-JP" altLang="en-US" sz="1600">
                <a:latin typeface="Times New Roman" pitchFamily="18" charset="0"/>
              </a:rPr>
              <a:t>交通費自己負担</a:t>
            </a:r>
            <a:endParaRPr lang="ja-JP" altLang="en-US" sz="2400">
              <a:latin typeface="Times New Roman" pitchFamily="18" charset="0"/>
            </a:endParaRPr>
          </a:p>
        </p:txBody>
      </p:sp>
      <p:sp>
        <p:nvSpPr>
          <p:cNvPr id="22539" name="Text Box 11"/>
          <p:cNvSpPr txBox="1">
            <a:spLocks noChangeArrowheads="1"/>
          </p:cNvSpPr>
          <p:nvPr/>
        </p:nvSpPr>
        <p:spPr bwMode="auto">
          <a:xfrm>
            <a:off x="228600" y="4165600"/>
            <a:ext cx="955675" cy="406400"/>
          </a:xfrm>
          <a:prstGeom prst="rect">
            <a:avLst/>
          </a:prstGeom>
          <a:noFill/>
          <a:ln w="9525">
            <a:solidFill>
              <a:schemeClr val="tx1"/>
            </a:solidFill>
            <a:miter lim="800000"/>
            <a:headEnd/>
            <a:tailEnd/>
          </a:ln>
          <a:effectLst/>
        </p:spPr>
        <p:txBody>
          <a:bodyPr wrap="none">
            <a:spAutoFit/>
          </a:bodyPr>
          <a:lstStyle/>
          <a:p>
            <a:r>
              <a:rPr lang="ja-JP" altLang="en-US" sz="2000">
                <a:latin typeface="Times New Roman" pitchFamily="18" charset="0"/>
              </a:rPr>
              <a:t>高地価</a:t>
            </a:r>
          </a:p>
        </p:txBody>
      </p:sp>
      <p:sp>
        <p:nvSpPr>
          <p:cNvPr id="22540" name="Text Box 12"/>
          <p:cNvSpPr txBox="1">
            <a:spLocks noChangeArrowheads="1"/>
          </p:cNvSpPr>
          <p:nvPr/>
        </p:nvSpPr>
        <p:spPr bwMode="auto">
          <a:xfrm>
            <a:off x="3854450" y="1295400"/>
            <a:ext cx="1793875" cy="376238"/>
          </a:xfrm>
          <a:prstGeom prst="rect">
            <a:avLst/>
          </a:prstGeom>
          <a:noFill/>
          <a:ln w="9525">
            <a:solidFill>
              <a:schemeClr val="tx1"/>
            </a:solidFill>
            <a:miter lim="800000"/>
            <a:headEnd/>
            <a:tailEnd/>
          </a:ln>
          <a:effectLst/>
        </p:spPr>
        <p:txBody>
          <a:bodyPr wrap="none">
            <a:spAutoFit/>
          </a:bodyPr>
          <a:lstStyle/>
          <a:p>
            <a:r>
              <a:rPr lang="ja-JP" altLang="en-US">
                <a:latin typeface="Times New Roman" pitchFamily="18" charset="0"/>
              </a:rPr>
              <a:t>時差通勤の呼掛</a:t>
            </a:r>
            <a:endParaRPr lang="ja-JP" altLang="en-US" sz="2400">
              <a:latin typeface="Times New Roman" pitchFamily="18" charset="0"/>
            </a:endParaRPr>
          </a:p>
        </p:txBody>
      </p:sp>
      <p:sp>
        <p:nvSpPr>
          <p:cNvPr id="22541" name="Text Box 13"/>
          <p:cNvSpPr txBox="1">
            <a:spLocks noChangeArrowheads="1"/>
          </p:cNvSpPr>
          <p:nvPr/>
        </p:nvSpPr>
        <p:spPr bwMode="auto">
          <a:xfrm>
            <a:off x="4616450" y="381000"/>
            <a:ext cx="1555750" cy="366713"/>
          </a:xfrm>
          <a:prstGeom prst="rect">
            <a:avLst/>
          </a:prstGeom>
          <a:noFill/>
          <a:ln w="9525">
            <a:noFill/>
            <a:miter lim="800000"/>
            <a:headEnd/>
            <a:tailEnd/>
          </a:ln>
          <a:effectLst/>
        </p:spPr>
        <p:txBody>
          <a:bodyPr wrap="none">
            <a:spAutoFit/>
          </a:bodyPr>
          <a:lstStyle/>
          <a:p>
            <a:r>
              <a:rPr lang="ja-JP" altLang="en-US">
                <a:solidFill>
                  <a:schemeClr val="accent2"/>
                </a:solidFill>
                <a:latin typeface="Times New Roman" pitchFamily="18" charset="0"/>
              </a:rPr>
              <a:t>集団就職列車</a:t>
            </a:r>
            <a:endParaRPr lang="ja-JP" altLang="en-US">
              <a:latin typeface="Times New Roman" pitchFamily="18" charset="0"/>
            </a:endParaRPr>
          </a:p>
        </p:txBody>
      </p:sp>
      <p:sp>
        <p:nvSpPr>
          <p:cNvPr id="22542" name="Text Box 14"/>
          <p:cNvSpPr txBox="1">
            <a:spLocks noChangeArrowheads="1"/>
          </p:cNvSpPr>
          <p:nvPr/>
        </p:nvSpPr>
        <p:spPr bwMode="auto">
          <a:xfrm>
            <a:off x="4006850" y="76200"/>
            <a:ext cx="1555750" cy="366713"/>
          </a:xfrm>
          <a:prstGeom prst="rect">
            <a:avLst/>
          </a:prstGeom>
          <a:noFill/>
          <a:ln w="9525">
            <a:noFill/>
            <a:miter lim="800000"/>
            <a:headEnd/>
            <a:tailEnd/>
          </a:ln>
          <a:effectLst/>
        </p:spPr>
        <p:txBody>
          <a:bodyPr wrap="none">
            <a:spAutoFit/>
          </a:bodyPr>
          <a:lstStyle/>
          <a:p>
            <a:r>
              <a:rPr lang="ja-JP" altLang="en-US">
                <a:latin typeface="Times New Roman" pitchFamily="18" charset="0"/>
              </a:rPr>
              <a:t>農家次男三男</a:t>
            </a:r>
            <a:endParaRPr lang="ja-JP" altLang="en-US" sz="2400">
              <a:latin typeface="Times New Roman" pitchFamily="18" charset="0"/>
            </a:endParaRPr>
          </a:p>
        </p:txBody>
      </p:sp>
      <p:sp>
        <p:nvSpPr>
          <p:cNvPr id="22543" name="Text Box 15"/>
          <p:cNvSpPr txBox="1">
            <a:spLocks noChangeArrowheads="1"/>
          </p:cNvSpPr>
          <p:nvPr/>
        </p:nvSpPr>
        <p:spPr bwMode="auto">
          <a:xfrm>
            <a:off x="8534400" y="614363"/>
            <a:ext cx="558800" cy="3500437"/>
          </a:xfrm>
          <a:prstGeom prst="rect">
            <a:avLst/>
          </a:prstGeom>
          <a:noFill/>
          <a:ln w="9525">
            <a:solidFill>
              <a:schemeClr val="tx1"/>
            </a:solidFill>
            <a:miter lim="800000"/>
            <a:headEnd/>
            <a:tailEnd/>
          </a:ln>
          <a:effectLst/>
        </p:spPr>
        <p:txBody>
          <a:bodyPr vert="eaVert">
            <a:spAutoFit/>
          </a:bodyPr>
          <a:lstStyle/>
          <a:p>
            <a:pPr algn="ctr"/>
            <a:r>
              <a:rPr lang="ja-JP" altLang="en-US" sz="2400">
                <a:solidFill>
                  <a:schemeClr val="accent2"/>
                </a:solidFill>
                <a:latin typeface="Times New Roman" pitchFamily="18" charset="0"/>
              </a:rPr>
              <a:t>東京の周辺部拡大</a:t>
            </a:r>
          </a:p>
        </p:txBody>
      </p:sp>
      <p:sp>
        <p:nvSpPr>
          <p:cNvPr id="22544" name="AutoShape 16"/>
          <p:cNvSpPr>
            <a:spLocks noChangeArrowheads="1"/>
          </p:cNvSpPr>
          <p:nvPr/>
        </p:nvSpPr>
        <p:spPr bwMode="auto">
          <a:xfrm>
            <a:off x="7208838" y="1844675"/>
            <a:ext cx="458787" cy="600075"/>
          </a:xfrm>
          <a:prstGeom prst="rightArrow">
            <a:avLst>
              <a:gd name="adj1" fmla="val 50000"/>
              <a:gd name="adj2" fmla="val 25000"/>
            </a:avLst>
          </a:prstGeom>
          <a:noFill/>
          <a:ln w="9525">
            <a:solidFill>
              <a:schemeClr val="tx1"/>
            </a:solidFill>
            <a:prstDash val="dashDot"/>
            <a:miter lim="800000"/>
            <a:headEnd/>
            <a:tailEnd/>
          </a:ln>
          <a:effectLst/>
        </p:spPr>
        <p:txBody>
          <a:bodyPr wrap="none" anchor="ctr"/>
          <a:lstStyle/>
          <a:p>
            <a:endParaRPr lang="ja-JP" altLang="en-US"/>
          </a:p>
        </p:txBody>
      </p:sp>
      <p:sp>
        <p:nvSpPr>
          <p:cNvPr id="22545" name="AutoShape 17"/>
          <p:cNvSpPr>
            <a:spLocks noChangeArrowheads="1"/>
          </p:cNvSpPr>
          <p:nvPr/>
        </p:nvSpPr>
        <p:spPr bwMode="auto">
          <a:xfrm>
            <a:off x="7162800" y="3505200"/>
            <a:ext cx="457200" cy="457200"/>
          </a:xfrm>
          <a:prstGeom prst="leftArrow">
            <a:avLst>
              <a:gd name="adj1" fmla="val 50000"/>
              <a:gd name="adj2" fmla="val 25000"/>
            </a:avLst>
          </a:prstGeom>
          <a:noFill/>
          <a:ln w="9525">
            <a:solidFill>
              <a:schemeClr val="accent2"/>
            </a:solidFill>
            <a:miter lim="800000"/>
            <a:headEnd/>
            <a:tailEnd/>
          </a:ln>
          <a:effectLst/>
        </p:spPr>
        <p:txBody>
          <a:bodyPr wrap="none" anchor="ctr"/>
          <a:lstStyle/>
          <a:p>
            <a:endParaRPr lang="ja-JP" altLang="en-US"/>
          </a:p>
        </p:txBody>
      </p:sp>
      <p:sp>
        <p:nvSpPr>
          <p:cNvPr id="22546" name="AutoShape 18"/>
          <p:cNvSpPr>
            <a:spLocks noChangeArrowheads="1"/>
          </p:cNvSpPr>
          <p:nvPr/>
        </p:nvSpPr>
        <p:spPr bwMode="auto">
          <a:xfrm>
            <a:off x="7924800" y="152400"/>
            <a:ext cx="685800" cy="381000"/>
          </a:xfrm>
          <a:prstGeom prst="rightArrow">
            <a:avLst>
              <a:gd name="adj1" fmla="val 50000"/>
              <a:gd name="adj2" fmla="val 45000"/>
            </a:avLst>
          </a:prstGeom>
          <a:noFill/>
          <a:ln w="9525">
            <a:solidFill>
              <a:schemeClr val="tx1"/>
            </a:solidFill>
            <a:miter lim="800000"/>
            <a:headEnd/>
            <a:tailEnd/>
          </a:ln>
          <a:effectLst/>
        </p:spPr>
        <p:txBody>
          <a:bodyPr wrap="none" anchor="ctr"/>
          <a:lstStyle/>
          <a:p>
            <a:endParaRPr lang="ja-JP" altLang="en-US"/>
          </a:p>
        </p:txBody>
      </p:sp>
      <p:sp>
        <p:nvSpPr>
          <p:cNvPr id="22547" name="Text Box 19"/>
          <p:cNvSpPr txBox="1">
            <a:spLocks noChangeArrowheads="1"/>
          </p:cNvSpPr>
          <p:nvPr/>
        </p:nvSpPr>
        <p:spPr bwMode="auto">
          <a:xfrm>
            <a:off x="6858000" y="76200"/>
            <a:ext cx="1098550" cy="366713"/>
          </a:xfrm>
          <a:prstGeom prst="rect">
            <a:avLst/>
          </a:prstGeom>
          <a:noFill/>
          <a:ln w="9525">
            <a:noFill/>
            <a:miter lim="800000"/>
            <a:headEnd/>
            <a:tailEnd/>
          </a:ln>
          <a:effectLst/>
        </p:spPr>
        <p:txBody>
          <a:bodyPr wrap="none">
            <a:spAutoFit/>
          </a:bodyPr>
          <a:lstStyle/>
          <a:p>
            <a:r>
              <a:rPr lang="ja-JP" altLang="en-US">
                <a:latin typeface="Times New Roman" pitchFamily="18" charset="0"/>
              </a:rPr>
              <a:t>農家長男</a:t>
            </a:r>
          </a:p>
        </p:txBody>
      </p:sp>
      <p:sp>
        <p:nvSpPr>
          <p:cNvPr id="22548" name="AutoShape 20"/>
          <p:cNvSpPr>
            <a:spLocks noChangeArrowheads="1"/>
          </p:cNvSpPr>
          <p:nvPr/>
        </p:nvSpPr>
        <p:spPr bwMode="auto">
          <a:xfrm>
            <a:off x="5638800" y="228600"/>
            <a:ext cx="1219200" cy="152400"/>
          </a:xfrm>
          <a:prstGeom prst="rightArrow">
            <a:avLst>
              <a:gd name="adj1" fmla="val 50000"/>
              <a:gd name="adj2" fmla="val 200000"/>
            </a:avLst>
          </a:prstGeom>
          <a:noFill/>
          <a:ln w="9525">
            <a:solidFill>
              <a:schemeClr val="tx1"/>
            </a:solidFill>
            <a:miter lim="800000"/>
            <a:headEnd/>
            <a:tailEnd/>
          </a:ln>
          <a:effectLst/>
        </p:spPr>
        <p:txBody>
          <a:bodyPr wrap="none" anchor="ctr"/>
          <a:lstStyle/>
          <a:p>
            <a:endParaRPr lang="ja-JP" altLang="en-US"/>
          </a:p>
        </p:txBody>
      </p:sp>
      <p:sp>
        <p:nvSpPr>
          <p:cNvPr id="22549" name="AutoShape 21"/>
          <p:cNvSpPr>
            <a:spLocks noChangeArrowheads="1"/>
          </p:cNvSpPr>
          <p:nvPr/>
        </p:nvSpPr>
        <p:spPr bwMode="auto">
          <a:xfrm>
            <a:off x="5791200" y="3505200"/>
            <a:ext cx="457200" cy="457200"/>
          </a:xfrm>
          <a:prstGeom prst="leftArrow">
            <a:avLst>
              <a:gd name="adj1" fmla="val 50000"/>
              <a:gd name="adj2" fmla="val 25000"/>
            </a:avLst>
          </a:prstGeom>
          <a:noFill/>
          <a:ln w="9525">
            <a:solidFill>
              <a:schemeClr val="accent2"/>
            </a:solidFill>
            <a:miter lim="800000"/>
            <a:headEnd/>
            <a:tailEnd/>
          </a:ln>
          <a:effectLst/>
        </p:spPr>
        <p:txBody>
          <a:bodyPr wrap="none" anchor="ctr"/>
          <a:lstStyle/>
          <a:p>
            <a:endParaRPr lang="ja-JP" altLang="en-US"/>
          </a:p>
        </p:txBody>
      </p:sp>
      <p:sp>
        <p:nvSpPr>
          <p:cNvPr id="22550" name="Text Box 22"/>
          <p:cNvSpPr txBox="1">
            <a:spLocks noChangeArrowheads="1"/>
          </p:cNvSpPr>
          <p:nvPr/>
        </p:nvSpPr>
        <p:spPr bwMode="auto">
          <a:xfrm>
            <a:off x="3581400" y="2667000"/>
            <a:ext cx="2022475" cy="466725"/>
          </a:xfrm>
          <a:prstGeom prst="rect">
            <a:avLst/>
          </a:prstGeom>
          <a:noFill/>
          <a:ln w="9525">
            <a:solidFill>
              <a:schemeClr val="accent2"/>
            </a:solidFill>
            <a:miter lim="800000"/>
            <a:headEnd/>
            <a:tailEnd/>
          </a:ln>
          <a:effectLst/>
        </p:spPr>
        <p:txBody>
          <a:bodyPr wrap="none">
            <a:spAutoFit/>
          </a:bodyPr>
          <a:lstStyle/>
          <a:p>
            <a:r>
              <a:rPr lang="ja-JP" altLang="en-US" sz="2400">
                <a:solidFill>
                  <a:schemeClr val="accent2"/>
                </a:solidFill>
                <a:latin typeface="Times New Roman" pitchFamily="18" charset="0"/>
              </a:rPr>
              <a:t>混雑緩和要求</a:t>
            </a:r>
          </a:p>
        </p:txBody>
      </p:sp>
      <p:sp>
        <p:nvSpPr>
          <p:cNvPr id="22551" name="AutoShape 23"/>
          <p:cNvSpPr>
            <a:spLocks noChangeArrowheads="1"/>
          </p:cNvSpPr>
          <p:nvPr/>
        </p:nvSpPr>
        <p:spPr bwMode="auto">
          <a:xfrm>
            <a:off x="5791200" y="2743200"/>
            <a:ext cx="457200" cy="457200"/>
          </a:xfrm>
          <a:prstGeom prst="leftArrow">
            <a:avLst>
              <a:gd name="adj1" fmla="val 50000"/>
              <a:gd name="adj2" fmla="val 25000"/>
            </a:avLst>
          </a:prstGeom>
          <a:noFill/>
          <a:ln w="9525">
            <a:solidFill>
              <a:schemeClr val="accent2"/>
            </a:solidFill>
            <a:miter lim="800000"/>
            <a:headEnd/>
            <a:tailEnd/>
          </a:ln>
          <a:effectLst/>
        </p:spPr>
        <p:txBody>
          <a:bodyPr wrap="none" anchor="ctr"/>
          <a:lstStyle/>
          <a:p>
            <a:endParaRPr lang="ja-JP" altLang="en-US"/>
          </a:p>
        </p:txBody>
      </p:sp>
      <p:sp>
        <p:nvSpPr>
          <p:cNvPr id="22552" name="AutoShape 24"/>
          <p:cNvSpPr>
            <a:spLocks noChangeArrowheads="1"/>
          </p:cNvSpPr>
          <p:nvPr/>
        </p:nvSpPr>
        <p:spPr bwMode="auto">
          <a:xfrm>
            <a:off x="3962400" y="1905000"/>
            <a:ext cx="381000" cy="457200"/>
          </a:xfrm>
          <a:prstGeom prst="upArrow">
            <a:avLst>
              <a:gd name="adj1" fmla="val 50000"/>
              <a:gd name="adj2" fmla="val 30000"/>
            </a:avLst>
          </a:prstGeom>
          <a:noFill/>
          <a:ln w="9525">
            <a:solidFill>
              <a:schemeClr val="tx1"/>
            </a:solidFill>
            <a:miter lim="800000"/>
            <a:headEnd/>
            <a:tailEnd/>
          </a:ln>
          <a:effectLst/>
        </p:spPr>
        <p:txBody>
          <a:bodyPr vert="eaVert" wrap="none" anchor="ctr"/>
          <a:lstStyle/>
          <a:p>
            <a:endParaRPr lang="ja-JP" altLang="en-US"/>
          </a:p>
        </p:txBody>
      </p:sp>
      <p:sp>
        <p:nvSpPr>
          <p:cNvPr id="22553" name="AutoShape 25"/>
          <p:cNvSpPr>
            <a:spLocks noChangeArrowheads="1"/>
          </p:cNvSpPr>
          <p:nvPr/>
        </p:nvSpPr>
        <p:spPr bwMode="auto">
          <a:xfrm>
            <a:off x="4114800" y="3276600"/>
            <a:ext cx="457200" cy="457200"/>
          </a:xfrm>
          <a:prstGeom prst="downArrow">
            <a:avLst>
              <a:gd name="adj1" fmla="val 50000"/>
              <a:gd name="adj2" fmla="val 25000"/>
            </a:avLst>
          </a:prstGeom>
          <a:noFill/>
          <a:ln w="9525">
            <a:solidFill>
              <a:schemeClr val="accent2"/>
            </a:solidFill>
            <a:miter lim="800000"/>
            <a:headEnd/>
            <a:tailEnd/>
          </a:ln>
          <a:effectLst/>
        </p:spPr>
        <p:txBody>
          <a:bodyPr vert="eaVert" wrap="none" anchor="ctr"/>
          <a:lstStyle/>
          <a:p>
            <a:pPr algn="ctr"/>
            <a:endParaRPr lang="ja-JP" altLang="ja-JP" sz="2400">
              <a:solidFill>
                <a:schemeClr val="accent2"/>
              </a:solidFill>
              <a:latin typeface="Times New Roman" pitchFamily="18" charset="0"/>
            </a:endParaRPr>
          </a:p>
        </p:txBody>
      </p:sp>
      <p:sp>
        <p:nvSpPr>
          <p:cNvPr id="22554" name="AutoShape 26"/>
          <p:cNvSpPr>
            <a:spLocks noChangeArrowheads="1"/>
          </p:cNvSpPr>
          <p:nvPr/>
        </p:nvSpPr>
        <p:spPr bwMode="auto">
          <a:xfrm>
            <a:off x="3581400" y="4114800"/>
            <a:ext cx="457200" cy="457200"/>
          </a:xfrm>
          <a:prstGeom prst="leftArrow">
            <a:avLst>
              <a:gd name="adj1" fmla="val 50000"/>
              <a:gd name="adj2" fmla="val 25000"/>
            </a:avLst>
          </a:prstGeom>
          <a:noFill/>
          <a:ln w="9525">
            <a:solidFill>
              <a:schemeClr val="tx1"/>
            </a:solidFill>
            <a:miter lim="800000"/>
            <a:headEnd/>
            <a:tailEnd/>
          </a:ln>
          <a:effectLst/>
        </p:spPr>
        <p:txBody>
          <a:bodyPr wrap="none" anchor="ctr"/>
          <a:lstStyle/>
          <a:p>
            <a:endParaRPr lang="ja-JP" altLang="en-US"/>
          </a:p>
        </p:txBody>
      </p:sp>
      <p:sp>
        <p:nvSpPr>
          <p:cNvPr id="22555" name="Text Box 27"/>
          <p:cNvSpPr txBox="1">
            <a:spLocks noChangeArrowheads="1"/>
          </p:cNvSpPr>
          <p:nvPr/>
        </p:nvSpPr>
        <p:spPr bwMode="auto">
          <a:xfrm>
            <a:off x="6889750" y="4876800"/>
            <a:ext cx="2101850"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ニュータウン線</a:t>
            </a:r>
          </a:p>
        </p:txBody>
      </p:sp>
      <p:sp>
        <p:nvSpPr>
          <p:cNvPr id="22556" name="AutoShape 28"/>
          <p:cNvSpPr>
            <a:spLocks noChangeArrowheads="1"/>
          </p:cNvSpPr>
          <p:nvPr/>
        </p:nvSpPr>
        <p:spPr bwMode="auto">
          <a:xfrm>
            <a:off x="7010400" y="4419600"/>
            <a:ext cx="838200" cy="457200"/>
          </a:xfrm>
          <a:prstGeom prst="downArrow">
            <a:avLst>
              <a:gd name="adj1" fmla="val 50000"/>
              <a:gd name="adj2" fmla="val 25000"/>
            </a:avLst>
          </a:prstGeom>
          <a:noFill/>
          <a:ln w="9525">
            <a:solidFill>
              <a:schemeClr val="tx1"/>
            </a:solidFill>
            <a:miter lim="800000"/>
            <a:headEnd/>
            <a:tailEnd/>
          </a:ln>
          <a:effectLst/>
        </p:spPr>
        <p:txBody>
          <a:bodyPr vert="eaVert" wrap="none" anchor="ctr"/>
          <a:lstStyle/>
          <a:p>
            <a:endParaRPr lang="ja-JP" altLang="en-US"/>
          </a:p>
        </p:txBody>
      </p:sp>
      <p:sp>
        <p:nvSpPr>
          <p:cNvPr id="22557" name="Text Box 29"/>
          <p:cNvSpPr txBox="1">
            <a:spLocks noChangeArrowheads="1"/>
          </p:cNvSpPr>
          <p:nvPr/>
        </p:nvSpPr>
        <p:spPr bwMode="auto">
          <a:xfrm>
            <a:off x="5105400" y="6238875"/>
            <a:ext cx="23272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非通勤需要増大</a:t>
            </a:r>
          </a:p>
        </p:txBody>
      </p:sp>
      <p:sp>
        <p:nvSpPr>
          <p:cNvPr id="22558" name="AutoShape 30"/>
          <p:cNvSpPr>
            <a:spLocks noChangeArrowheads="1"/>
          </p:cNvSpPr>
          <p:nvPr/>
        </p:nvSpPr>
        <p:spPr bwMode="auto">
          <a:xfrm>
            <a:off x="1447800" y="6400800"/>
            <a:ext cx="3429000" cy="76200"/>
          </a:xfrm>
          <a:prstGeom prst="leftArrow">
            <a:avLst>
              <a:gd name="adj1" fmla="val 50000"/>
              <a:gd name="adj2" fmla="val 1125000"/>
            </a:avLst>
          </a:prstGeom>
          <a:noFill/>
          <a:ln w="9525">
            <a:solidFill>
              <a:schemeClr val="tx1"/>
            </a:solidFill>
            <a:prstDash val="lgDash"/>
            <a:miter lim="800000"/>
            <a:headEnd/>
            <a:tailEnd/>
          </a:ln>
          <a:effectLst/>
        </p:spPr>
        <p:txBody>
          <a:bodyPr wrap="none" anchor="ctr"/>
          <a:lstStyle/>
          <a:p>
            <a:pPr algn="ctr"/>
            <a:endParaRPr lang="ja-JP" altLang="ja-JP" sz="2400">
              <a:solidFill>
                <a:schemeClr val="accent1"/>
              </a:solidFill>
              <a:latin typeface="Times New Roman" pitchFamily="18" charset="0"/>
            </a:endParaRPr>
          </a:p>
        </p:txBody>
      </p:sp>
      <p:sp>
        <p:nvSpPr>
          <p:cNvPr id="22559" name="Text Box 31"/>
          <p:cNvSpPr txBox="1">
            <a:spLocks noChangeArrowheads="1"/>
          </p:cNvSpPr>
          <p:nvPr/>
        </p:nvSpPr>
        <p:spPr bwMode="auto">
          <a:xfrm>
            <a:off x="1524000" y="461963"/>
            <a:ext cx="2022475" cy="376237"/>
          </a:xfrm>
          <a:prstGeom prst="rect">
            <a:avLst/>
          </a:prstGeom>
          <a:noFill/>
          <a:ln w="9525">
            <a:solidFill>
              <a:schemeClr val="tx1"/>
            </a:solidFill>
            <a:prstDash val="dashDot"/>
            <a:miter lim="800000"/>
            <a:headEnd/>
            <a:tailEnd/>
          </a:ln>
          <a:effectLst/>
        </p:spPr>
        <p:txBody>
          <a:bodyPr wrap="none">
            <a:spAutoFit/>
          </a:bodyPr>
          <a:lstStyle/>
          <a:p>
            <a:r>
              <a:rPr lang="ja-JP" altLang="en-US">
                <a:latin typeface="Times New Roman" pitchFamily="18" charset="0"/>
              </a:rPr>
              <a:t>地方交通経営悪化</a:t>
            </a:r>
            <a:endParaRPr lang="ja-JP" altLang="en-US" sz="2400">
              <a:latin typeface="Times New Roman" pitchFamily="18" charset="0"/>
            </a:endParaRPr>
          </a:p>
        </p:txBody>
      </p:sp>
      <p:sp>
        <p:nvSpPr>
          <p:cNvPr id="22560" name="AutoShape 32"/>
          <p:cNvSpPr>
            <a:spLocks noChangeArrowheads="1"/>
          </p:cNvSpPr>
          <p:nvPr/>
        </p:nvSpPr>
        <p:spPr bwMode="auto">
          <a:xfrm>
            <a:off x="3810000" y="457200"/>
            <a:ext cx="533400" cy="381000"/>
          </a:xfrm>
          <a:prstGeom prst="leftRightArrow">
            <a:avLst>
              <a:gd name="adj1" fmla="val 50000"/>
              <a:gd name="adj2" fmla="val 28000"/>
            </a:avLst>
          </a:prstGeom>
          <a:noFill/>
          <a:ln w="9525">
            <a:solidFill>
              <a:schemeClr val="tx1"/>
            </a:solidFill>
            <a:prstDash val="dashDot"/>
            <a:miter lim="800000"/>
            <a:headEnd/>
            <a:tailEnd/>
          </a:ln>
          <a:effectLst/>
        </p:spPr>
        <p:txBody>
          <a:bodyPr wrap="none" anchor="ctr"/>
          <a:lstStyle/>
          <a:p>
            <a:endParaRPr lang="ja-JP" altLang="en-US"/>
          </a:p>
        </p:txBody>
      </p:sp>
      <p:sp>
        <p:nvSpPr>
          <p:cNvPr id="22561" name="Oval 33"/>
          <p:cNvSpPr>
            <a:spLocks noChangeArrowheads="1"/>
          </p:cNvSpPr>
          <p:nvPr/>
        </p:nvSpPr>
        <p:spPr bwMode="auto">
          <a:xfrm>
            <a:off x="1981200" y="3276600"/>
            <a:ext cx="1524000" cy="457200"/>
          </a:xfrm>
          <a:prstGeom prst="ellipse">
            <a:avLst/>
          </a:prstGeom>
          <a:noFill/>
          <a:ln w="9525">
            <a:solidFill>
              <a:schemeClr val="tx1"/>
            </a:solidFill>
            <a:round/>
            <a:headEnd/>
            <a:tailEnd/>
          </a:ln>
          <a:effectLst/>
        </p:spPr>
        <p:txBody>
          <a:bodyPr wrap="none" anchor="ctr"/>
          <a:lstStyle/>
          <a:p>
            <a:pPr algn="ctr"/>
            <a:r>
              <a:rPr lang="ja-JP" altLang="en-US" sz="2400">
                <a:latin typeface="Times New Roman" pitchFamily="18" charset="0"/>
              </a:rPr>
              <a:t>設備投資</a:t>
            </a:r>
          </a:p>
        </p:txBody>
      </p:sp>
      <p:sp>
        <p:nvSpPr>
          <p:cNvPr id="22562" name="Oval 34"/>
          <p:cNvSpPr>
            <a:spLocks noChangeArrowheads="1"/>
          </p:cNvSpPr>
          <p:nvPr/>
        </p:nvSpPr>
        <p:spPr bwMode="auto">
          <a:xfrm>
            <a:off x="2057400" y="4953000"/>
            <a:ext cx="1524000" cy="381000"/>
          </a:xfrm>
          <a:prstGeom prst="ellipse">
            <a:avLst/>
          </a:prstGeom>
          <a:noFill/>
          <a:ln w="9525">
            <a:solidFill>
              <a:schemeClr val="tx1"/>
            </a:solidFill>
            <a:round/>
            <a:headEnd/>
            <a:tailEnd/>
          </a:ln>
          <a:effectLst/>
        </p:spPr>
        <p:txBody>
          <a:bodyPr wrap="none" anchor="ctr"/>
          <a:lstStyle/>
          <a:p>
            <a:pPr algn="ctr"/>
            <a:r>
              <a:rPr lang="ja-JP" altLang="en-US" sz="2400">
                <a:latin typeface="Times New Roman" pitchFamily="18" charset="0"/>
              </a:rPr>
              <a:t>運賃水準</a:t>
            </a:r>
          </a:p>
        </p:txBody>
      </p:sp>
      <p:sp>
        <p:nvSpPr>
          <p:cNvPr id="22563" name="Oval 35"/>
          <p:cNvSpPr>
            <a:spLocks noChangeArrowheads="1"/>
          </p:cNvSpPr>
          <p:nvPr/>
        </p:nvSpPr>
        <p:spPr bwMode="auto">
          <a:xfrm>
            <a:off x="1981200" y="1143000"/>
            <a:ext cx="1524000" cy="914400"/>
          </a:xfrm>
          <a:prstGeom prst="ellipse">
            <a:avLst/>
          </a:prstGeom>
          <a:noFill/>
          <a:ln w="9525">
            <a:solidFill>
              <a:schemeClr val="tx1"/>
            </a:solidFill>
            <a:round/>
            <a:headEnd/>
            <a:tailEnd/>
          </a:ln>
          <a:effectLst/>
        </p:spPr>
        <p:txBody>
          <a:bodyPr wrap="none" anchor="ctr"/>
          <a:lstStyle/>
          <a:p>
            <a:pPr algn="ctr"/>
            <a:r>
              <a:rPr lang="ja-JP" altLang="en-US" sz="2400">
                <a:latin typeface="Times New Roman" pitchFamily="18" charset="0"/>
              </a:rPr>
              <a:t>財投問題</a:t>
            </a:r>
          </a:p>
          <a:p>
            <a:pPr algn="ctr"/>
            <a:r>
              <a:rPr lang="ja-JP" altLang="en-US" sz="2400">
                <a:latin typeface="Times New Roman" pitchFamily="18" charset="0"/>
              </a:rPr>
              <a:t>金融問題</a:t>
            </a:r>
          </a:p>
        </p:txBody>
      </p:sp>
      <p:sp>
        <p:nvSpPr>
          <p:cNvPr id="22564" name="Oval 36"/>
          <p:cNvSpPr>
            <a:spLocks noChangeArrowheads="1"/>
          </p:cNvSpPr>
          <p:nvPr/>
        </p:nvSpPr>
        <p:spPr bwMode="auto">
          <a:xfrm>
            <a:off x="2209800" y="2286000"/>
            <a:ext cx="1219200" cy="533400"/>
          </a:xfrm>
          <a:prstGeom prst="ellipse">
            <a:avLst/>
          </a:prstGeom>
          <a:noFill/>
          <a:ln w="9525">
            <a:solidFill>
              <a:schemeClr val="tx1"/>
            </a:solidFill>
            <a:round/>
            <a:headEnd/>
            <a:tailEnd/>
          </a:ln>
          <a:effectLst/>
        </p:spPr>
        <p:txBody>
          <a:bodyPr wrap="none" anchor="ctr"/>
          <a:lstStyle/>
          <a:p>
            <a:pPr algn="ctr"/>
            <a:r>
              <a:rPr lang="ja-JP" altLang="en-US" sz="2000">
                <a:latin typeface="Times New Roman" pitchFamily="18" charset="0"/>
              </a:rPr>
              <a:t>資金調達</a:t>
            </a:r>
            <a:endParaRPr lang="ja-JP" altLang="en-US" sz="2400">
              <a:latin typeface="Times New Roman" pitchFamily="18" charset="0"/>
            </a:endParaRPr>
          </a:p>
        </p:txBody>
      </p:sp>
      <p:cxnSp>
        <p:nvCxnSpPr>
          <p:cNvPr id="22565" name="AutoShape 37"/>
          <p:cNvCxnSpPr>
            <a:cxnSpLocks noChangeShapeType="1"/>
            <a:stCxn id="22562" idx="2"/>
            <a:endCxn id="22564" idx="2"/>
          </p:cNvCxnSpPr>
          <p:nvPr/>
        </p:nvCxnSpPr>
        <p:spPr bwMode="auto">
          <a:xfrm rot="10800000" flipH="1">
            <a:off x="2057400" y="2552700"/>
            <a:ext cx="152400" cy="2590800"/>
          </a:xfrm>
          <a:prstGeom prst="bentConnector3">
            <a:avLst>
              <a:gd name="adj1" fmla="val -486463"/>
            </a:avLst>
          </a:prstGeom>
          <a:noFill/>
          <a:ln w="9525">
            <a:solidFill>
              <a:schemeClr val="tx1"/>
            </a:solidFill>
            <a:prstDash val="dashDot"/>
            <a:miter lim="800000"/>
            <a:headEnd type="triangle" w="med" len="med"/>
            <a:tailEnd type="triangle" w="med" len="med"/>
          </a:ln>
          <a:effectLst/>
        </p:spPr>
      </p:cxnSp>
      <p:sp>
        <p:nvSpPr>
          <p:cNvPr id="22566" name="AutoShape 38"/>
          <p:cNvSpPr>
            <a:spLocks noChangeArrowheads="1"/>
          </p:cNvSpPr>
          <p:nvPr/>
        </p:nvSpPr>
        <p:spPr bwMode="auto">
          <a:xfrm>
            <a:off x="1981200" y="2667000"/>
            <a:ext cx="152400" cy="609600"/>
          </a:xfrm>
          <a:prstGeom prst="curvedRightArrow">
            <a:avLst>
              <a:gd name="adj1" fmla="val 80000"/>
              <a:gd name="adj2" fmla="val 160000"/>
              <a:gd name="adj3" fmla="val 33333"/>
            </a:avLst>
          </a:prstGeom>
          <a:noFill/>
          <a:ln w="9525">
            <a:solidFill>
              <a:schemeClr val="tx1"/>
            </a:solidFill>
            <a:prstDash val="dashDot"/>
            <a:miter lim="800000"/>
            <a:headEnd/>
            <a:tailEnd/>
          </a:ln>
          <a:effectLst/>
        </p:spPr>
        <p:txBody>
          <a:bodyPr wrap="none" anchor="ctr"/>
          <a:lstStyle/>
          <a:p>
            <a:endParaRPr lang="ja-JP" altLang="en-US"/>
          </a:p>
        </p:txBody>
      </p:sp>
      <p:sp>
        <p:nvSpPr>
          <p:cNvPr id="22567" name="AutoShape 39"/>
          <p:cNvSpPr>
            <a:spLocks noChangeArrowheads="1"/>
          </p:cNvSpPr>
          <p:nvPr/>
        </p:nvSpPr>
        <p:spPr bwMode="auto">
          <a:xfrm>
            <a:off x="1752600" y="1447800"/>
            <a:ext cx="152400" cy="2133600"/>
          </a:xfrm>
          <a:prstGeom prst="curvedRightArrow">
            <a:avLst>
              <a:gd name="adj1" fmla="val 280000"/>
              <a:gd name="adj2" fmla="val 560000"/>
              <a:gd name="adj3" fmla="val 33333"/>
            </a:avLst>
          </a:prstGeom>
          <a:noFill/>
          <a:ln w="9525">
            <a:solidFill>
              <a:schemeClr val="tx1"/>
            </a:solidFill>
            <a:prstDash val="dashDot"/>
            <a:miter lim="800000"/>
            <a:headEnd/>
            <a:tailEnd/>
          </a:ln>
          <a:effectLst/>
        </p:spPr>
        <p:txBody>
          <a:bodyPr wrap="none" anchor="ctr"/>
          <a:lstStyle/>
          <a:p>
            <a:pPr algn="ctr"/>
            <a:endParaRPr lang="ja-JP" altLang="ja-JP" sz="2400">
              <a:solidFill>
                <a:schemeClr val="accent1"/>
              </a:solidFill>
              <a:latin typeface="Times New Roman" pitchFamily="18" charset="0"/>
            </a:endParaRPr>
          </a:p>
        </p:txBody>
      </p:sp>
      <p:sp>
        <p:nvSpPr>
          <p:cNvPr id="22568" name="Oval 40"/>
          <p:cNvSpPr>
            <a:spLocks noChangeArrowheads="1"/>
          </p:cNvSpPr>
          <p:nvPr/>
        </p:nvSpPr>
        <p:spPr bwMode="auto">
          <a:xfrm>
            <a:off x="7432675" y="5589588"/>
            <a:ext cx="1711325" cy="1268412"/>
          </a:xfrm>
          <a:prstGeom prst="ellipse">
            <a:avLst/>
          </a:prstGeom>
          <a:noFill/>
          <a:ln w="57150">
            <a:solidFill>
              <a:schemeClr val="tx1"/>
            </a:solidFill>
            <a:round/>
            <a:headEnd/>
            <a:tailEnd/>
          </a:ln>
          <a:effectLst/>
        </p:spPr>
        <p:txBody>
          <a:bodyPr wrap="none" anchor="ctr"/>
          <a:lstStyle/>
          <a:p>
            <a:pPr algn="ctr"/>
            <a:r>
              <a:rPr lang="ja-JP" altLang="en-US" sz="2400">
                <a:latin typeface="Times New Roman" pitchFamily="18" charset="0"/>
              </a:rPr>
              <a:t>人口</a:t>
            </a:r>
          </a:p>
          <a:p>
            <a:pPr algn="ctr"/>
            <a:r>
              <a:rPr lang="ja-JP" altLang="en-US" sz="2400">
                <a:latin typeface="Times New Roman" pitchFamily="18" charset="0"/>
              </a:rPr>
              <a:t>減少</a:t>
            </a:r>
          </a:p>
        </p:txBody>
      </p:sp>
      <p:sp>
        <p:nvSpPr>
          <p:cNvPr id="22569" name="Text Box 41"/>
          <p:cNvSpPr txBox="1">
            <a:spLocks noChangeArrowheads="1"/>
          </p:cNvSpPr>
          <p:nvPr/>
        </p:nvSpPr>
        <p:spPr bwMode="auto">
          <a:xfrm>
            <a:off x="5486400" y="609600"/>
            <a:ext cx="1555750" cy="366713"/>
          </a:xfrm>
          <a:prstGeom prst="rect">
            <a:avLst/>
          </a:prstGeom>
          <a:noFill/>
          <a:ln w="9525">
            <a:noFill/>
            <a:miter lim="800000"/>
            <a:headEnd/>
            <a:tailEnd/>
          </a:ln>
          <a:effectLst/>
        </p:spPr>
        <p:txBody>
          <a:bodyPr wrap="none">
            <a:spAutoFit/>
          </a:bodyPr>
          <a:lstStyle/>
          <a:p>
            <a:r>
              <a:rPr lang="ja-JP" altLang="en-US">
                <a:latin typeface="Times New Roman" pitchFamily="18" charset="0"/>
              </a:rPr>
              <a:t>高度経済成長</a:t>
            </a:r>
          </a:p>
        </p:txBody>
      </p:sp>
      <p:sp>
        <p:nvSpPr>
          <p:cNvPr id="22570" name="Text Box 42"/>
          <p:cNvSpPr txBox="1">
            <a:spLocks noChangeArrowheads="1"/>
          </p:cNvSpPr>
          <p:nvPr/>
        </p:nvSpPr>
        <p:spPr bwMode="auto">
          <a:xfrm>
            <a:off x="6216650" y="1004888"/>
            <a:ext cx="2012950" cy="366712"/>
          </a:xfrm>
          <a:prstGeom prst="rect">
            <a:avLst/>
          </a:prstGeom>
          <a:noFill/>
          <a:ln w="9525">
            <a:noFill/>
            <a:miter lim="800000"/>
            <a:headEnd/>
            <a:tailEnd/>
          </a:ln>
          <a:effectLst/>
        </p:spPr>
        <p:txBody>
          <a:bodyPr wrap="none">
            <a:spAutoFit/>
          </a:bodyPr>
          <a:lstStyle/>
          <a:p>
            <a:r>
              <a:rPr lang="ja-JP" altLang="en-US">
                <a:solidFill>
                  <a:schemeClr val="accent2"/>
                </a:solidFill>
                <a:latin typeface="Times New Roman" pitchFamily="18" charset="0"/>
              </a:rPr>
              <a:t>給与所得者の増大</a:t>
            </a:r>
            <a:endParaRPr lang="ja-JP" altLang="en-US">
              <a:latin typeface="Times New Roman" pitchFamily="18" charset="0"/>
            </a:endParaRPr>
          </a:p>
        </p:txBody>
      </p:sp>
      <p:sp>
        <p:nvSpPr>
          <p:cNvPr id="22571" name="AutoShape 43"/>
          <p:cNvSpPr>
            <a:spLocks noChangeArrowheads="1"/>
          </p:cNvSpPr>
          <p:nvPr/>
        </p:nvSpPr>
        <p:spPr bwMode="auto">
          <a:xfrm>
            <a:off x="6400800" y="1371600"/>
            <a:ext cx="457200" cy="457200"/>
          </a:xfrm>
          <a:prstGeom prst="downArrow">
            <a:avLst>
              <a:gd name="adj1" fmla="val 50000"/>
              <a:gd name="adj2" fmla="val 25000"/>
            </a:avLst>
          </a:prstGeom>
          <a:noFill/>
          <a:ln w="9525">
            <a:solidFill>
              <a:schemeClr val="accent2"/>
            </a:solidFill>
            <a:prstDash val="dashDot"/>
            <a:miter lim="800000"/>
            <a:headEnd/>
            <a:tailEnd/>
          </a:ln>
          <a:effectLst/>
        </p:spPr>
        <p:txBody>
          <a:bodyPr vert="eaVert" wrap="none" anchor="ctr"/>
          <a:lstStyle/>
          <a:p>
            <a:endParaRPr lang="ja-JP" altLang="en-US"/>
          </a:p>
        </p:txBody>
      </p:sp>
      <p:sp>
        <p:nvSpPr>
          <p:cNvPr id="22572" name="Text Box 44"/>
          <p:cNvSpPr txBox="1">
            <a:spLocks noChangeArrowheads="1"/>
          </p:cNvSpPr>
          <p:nvPr/>
        </p:nvSpPr>
        <p:spPr bwMode="auto">
          <a:xfrm>
            <a:off x="5775325" y="2352675"/>
            <a:ext cx="1073150" cy="304800"/>
          </a:xfrm>
          <a:prstGeom prst="rect">
            <a:avLst/>
          </a:prstGeom>
          <a:noFill/>
          <a:ln w="9525">
            <a:noFill/>
            <a:prstDash val="dashDot"/>
            <a:miter lim="800000"/>
            <a:headEnd/>
            <a:tailEnd/>
          </a:ln>
          <a:effectLst/>
        </p:spPr>
        <p:txBody>
          <a:bodyPr wrap="none">
            <a:spAutoFit/>
          </a:bodyPr>
          <a:lstStyle/>
          <a:p>
            <a:r>
              <a:rPr lang="ja-JP" altLang="en-US" sz="1400">
                <a:latin typeface="Times New Roman" pitchFamily="18" charset="0"/>
              </a:rPr>
              <a:t>非課税措置</a:t>
            </a:r>
            <a:endParaRPr lang="ja-JP" altLang="en-US" sz="2400">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692525" y="228600"/>
            <a:ext cx="2022475" cy="466725"/>
          </a:xfrm>
          <a:prstGeom prst="rect">
            <a:avLst/>
          </a:prstGeom>
          <a:noFill/>
          <a:ln w="9525">
            <a:solidFill>
              <a:schemeClr val="tx1"/>
            </a:solidFill>
            <a:prstDash val="sysDot"/>
            <a:miter lim="800000"/>
            <a:headEnd/>
            <a:tailEnd/>
          </a:ln>
          <a:effectLst/>
        </p:spPr>
        <p:txBody>
          <a:bodyPr wrap="none">
            <a:spAutoFit/>
          </a:bodyPr>
          <a:lstStyle/>
          <a:p>
            <a:r>
              <a:rPr lang="ja-JP" altLang="en-US" sz="2400">
                <a:latin typeface="Times New Roman" pitchFamily="18" charset="0"/>
              </a:rPr>
              <a:t>私鉄神話時代</a:t>
            </a:r>
          </a:p>
        </p:txBody>
      </p:sp>
      <p:sp>
        <p:nvSpPr>
          <p:cNvPr id="19459" name="Text Box 3"/>
          <p:cNvSpPr txBox="1">
            <a:spLocks noChangeArrowheads="1"/>
          </p:cNvSpPr>
          <p:nvPr/>
        </p:nvSpPr>
        <p:spPr bwMode="auto">
          <a:xfrm>
            <a:off x="685800" y="1219200"/>
            <a:ext cx="2022475" cy="466725"/>
          </a:xfrm>
          <a:prstGeom prst="rect">
            <a:avLst/>
          </a:prstGeom>
          <a:noFill/>
          <a:ln w="9525">
            <a:solidFill>
              <a:schemeClr val="tx1"/>
            </a:solidFill>
            <a:prstDash val="lgDashDot"/>
            <a:miter lim="800000"/>
            <a:headEnd/>
            <a:tailEnd/>
          </a:ln>
          <a:effectLst/>
        </p:spPr>
        <p:txBody>
          <a:bodyPr wrap="none">
            <a:spAutoFit/>
          </a:bodyPr>
          <a:lstStyle/>
          <a:p>
            <a:r>
              <a:rPr lang="ja-JP" altLang="en-US" sz="2400">
                <a:latin typeface="Times New Roman" pitchFamily="18" charset="0"/>
              </a:rPr>
              <a:t>神話崩壊時代</a:t>
            </a:r>
          </a:p>
        </p:txBody>
      </p:sp>
      <p:sp>
        <p:nvSpPr>
          <p:cNvPr id="19460" name="Text Box 4"/>
          <p:cNvSpPr txBox="1">
            <a:spLocks noChangeArrowheads="1"/>
          </p:cNvSpPr>
          <p:nvPr/>
        </p:nvSpPr>
        <p:spPr bwMode="auto">
          <a:xfrm>
            <a:off x="533400" y="1981200"/>
            <a:ext cx="173990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関連リストラ</a:t>
            </a:r>
          </a:p>
        </p:txBody>
      </p:sp>
      <p:sp>
        <p:nvSpPr>
          <p:cNvPr id="19461" name="Text Box 5"/>
          <p:cNvSpPr txBox="1">
            <a:spLocks noChangeArrowheads="1"/>
          </p:cNvSpPr>
          <p:nvPr/>
        </p:nvSpPr>
        <p:spPr bwMode="auto">
          <a:xfrm>
            <a:off x="4343400" y="3276600"/>
            <a:ext cx="14033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混雑緩和</a:t>
            </a:r>
          </a:p>
        </p:txBody>
      </p:sp>
      <p:sp>
        <p:nvSpPr>
          <p:cNvPr id="19462" name="Text Box 6"/>
          <p:cNvSpPr txBox="1">
            <a:spLocks noChangeArrowheads="1"/>
          </p:cNvSpPr>
          <p:nvPr/>
        </p:nvSpPr>
        <p:spPr bwMode="auto">
          <a:xfrm>
            <a:off x="4953000" y="5943600"/>
            <a:ext cx="19208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私鉄利用者　</a:t>
            </a:r>
          </a:p>
        </p:txBody>
      </p:sp>
      <p:sp>
        <p:nvSpPr>
          <p:cNvPr id="19463" name="Text Box 7"/>
          <p:cNvSpPr txBox="1">
            <a:spLocks noChangeArrowheads="1"/>
          </p:cNvSpPr>
          <p:nvPr/>
        </p:nvSpPr>
        <p:spPr bwMode="auto">
          <a:xfrm>
            <a:off x="685800" y="4800600"/>
            <a:ext cx="1524000"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ＪＲ東株主</a:t>
            </a:r>
          </a:p>
        </p:txBody>
      </p:sp>
      <p:sp>
        <p:nvSpPr>
          <p:cNvPr id="19464" name="Text Box 8"/>
          <p:cNvSpPr txBox="1">
            <a:spLocks noChangeArrowheads="1"/>
          </p:cNvSpPr>
          <p:nvPr/>
        </p:nvSpPr>
        <p:spPr bwMode="auto">
          <a:xfrm>
            <a:off x="4343400" y="1143000"/>
            <a:ext cx="1412875" cy="466725"/>
          </a:xfrm>
          <a:prstGeom prst="rect">
            <a:avLst/>
          </a:prstGeom>
          <a:noFill/>
          <a:ln w="9525">
            <a:solidFill>
              <a:schemeClr val="tx1"/>
            </a:solidFill>
            <a:prstDash val="sysDot"/>
            <a:miter lim="800000"/>
            <a:headEnd/>
            <a:tailEnd/>
          </a:ln>
          <a:effectLst/>
        </p:spPr>
        <p:txBody>
          <a:bodyPr wrap="none">
            <a:spAutoFit/>
          </a:bodyPr>
          <a:lstStyle/>
          <a:p>
            <a:r>
              <a:rPr lang="ja-JP" altLang="en-US" sz="2400">
                <a:latin typeface="Times New Roman" pitchFamily="18" charset="0"/>
              </a:rPr>
              <a:t>運賃規制</a:t>
            </a:r>
          </a:p>
        </p:txBody>
      </p:sp>
      <p:sp>
        <p:nvSpPr>
          <p:cNvPr id="19465" name="Text Box 9"/>
          <p:cNvSpPr txBox="1">
            <a:spLocks noChangeArrowheads="1"/>
          </p:cNvSpPr>
          <p:nvPr/>
        </p:nvSpPr>
        <p:spPr bwMode="auto">
          <a:xfrm>
            <a:off x="3200400" y="2108200"/>
            <a:ext cx="558800" cy="1930400"/>
          </a:xfrm>
          <a:prstGeom prst="rect">
            <a:avLst/>
          </a:prstGeom>
          <a:noFill/>
          <a:ln w="9525">
            <a:solidFill>
              <a:schemeClr val="tx1"/>
            </a:solidFill>
            <a:prstDash val="lgDashDot"/>
            <a:miter lim="800000"/>
            <a:headEnd/>
            <a:tailEnd/>
          </a:ln>
          <a:effectLst/>
        </p:spPr>
        <p:txBody>
          <a:bodyPr vert="eaVert" wrap="none">
            <a:spAutoFit/>
          </a:bodyPr>
          <a:lstStyle/>
          <a:p>
            <a:r>
              <a:rPr lang="ja-JP" altLang="en-US" sz="2400">
                <a:latin typeface="Times New Roman" pitchFamily="18" charset="0"/>
              </a:rPr>
              <a:t>企業情報公開</a:t>
            </a:r>
          </a:p>
        </p:txBody>
      </p:sp>
      <p:sp>
        <p:nvSpPr>
          <p:cNvPr id="19466" name="Text Box 10"/>
          <p:cNvSpPr txBox="1">
            <a:spLocks noChangeArrowheads="1"/>
          </p:cNvSpPr>
          <p:nvPr/>
        </p:nvSpPr>
        <p:spPr bwMode="auto">
          <a:xfrm>
            <a:off x="152400" y="5867400"/>
            <a:ext cx="1565275" cy="835025"/>
          </a:xfrm>
          <a:prstGeom prst="rect">
            <a:avLst/>
          </a:prstGeom>
          <a:noFill/>
          <a:ln w="9525">
            <a:solidFill>
              <a:schemeClr val="tx1"/>
            </a:solidFill>
            <a:miter lim="800000"/>
            <a:headEnd/>
            <a:tailEnd/>
          </a:ln>
          <a:effectLst/>
        </p:spPr>
        <p:txBody>
          <a:bodyPr wrap="none">
            <a:spAutoFit/>
          </a:bodyPr>
          <a:lstStyle/>
          <a:p>
            <a:pPr algn="ctr"/>
            <a:r>
              <a:rPr lang="ja-JP" altLang="en-US" sz="1600">
                <a:latin typeface="Times New Roman" pitchFamily="18" charset="0"/>
              </a:rPr>
              <a:t>ＪＲ東利用者</a:t>
            </a:r>
          </a:p>
          <a:p>
            <a:pPr algn="ctr"/>
            <a:r>
              <a:rPr lang="ja-JP" altLang="en-US" sz="1600">
                <a:latin typeface="Times New Roman" pitchFamily="18" charset="0"/>
              </a:rPr>
              <a:t>（首都圏）</a:t>
            </a:r>
          </a:p>
          <a:p>
            <a:pPr algn="ctr"/>
            <a:r>
              <a:rPr lang="ja-JP" altLang="en-US" sz="1600">
                <a:latin typeface="Times New Roman" pitchFamily="18" charset="0"/>
              </a:rPr>
              <a:t>３０００億円黒字</a:t>
            </a:r>
            <a:endParaRPr lang="ja-JP" altLang="en-US" sz="2400">
              <a:latin typeface="Times New Roman" pitchFamily="18" charset="0"/>
            </a:endParaRPr>
          </a:p>
        </p:txBody>
      </p:sp>
      <p:sp>
        <p:nvSpPr>
          <p:cNvPr id="19467" name="Text Box 11"/>
          <p:cNvSpPr txBox="1">
            <a:spLocks noChangeArrowheads="1"/>
          </p:cNvSpPr>
          <p:nvPr/>
        </p:nvSpPr>
        <p:spPr bwMode="auto">
          <a:xfrm>
            <a:off x="5988050" y="1530350"/>
            <a:ext cx="2622550" cy="679450"/>
          </a:xfrm>
          <a:prstGeom prst="rect">
            <a:avLst/>
          </a:prstGeom>
          <a:noFill/>
          <a:ln w="9525">
            <a:solidFill>
              <a:schemeClr val="tx1"/>
            </a:solidFill>
            <a:prstDash val="lgDashDot"/>
            <a:miter lim="800000"/>
            <a:headEnd/>
            <a:tailEnd/>
          </a:ln>
          <a:effectLst/>
        </p:spPr>
        <p:txBody>
          <a:bodyPr wrap="none">
            <a:spAutoFit/>
          </a:bodyPr>
          <a:lstStyle/>
          <a:p>
            <a:pPr algn="ctr"/>
            <a:r>
              <a:rPr lang="ja-JP" altLang="en-US" sz="2400">
                <a:latin typeface="Times New Roman" pitchFamily="18" charset="0"/>
              </a:rPr>
              <a:t>透明性の確保</a:t>
            </a:r>
          </a:p>
          <a:p>
            <a:pPr algn="ctr"/>
            <a:r>
              <a:rPr lang="ja-JP" altLang="en-US" sz="1400">
                <a:latin typeface="Times New Roman" pitchFamily="18" charset="0"/>
              </a:rPr>
              <a:t>（行政手続法、行政情報公開法）</a:t>
            </a:r>
            <a:endParaRPr lang="ja-JP" altLang="en-US" sz="2400">
              <a:latin typeface="Times New Roman" pitchFamily="18" charset="0"/>
            </a:endParaRPr>
          </a:p>
        </p:txBody>
      </p:sp>
      <p:sp>
        <p:nvSpPr>
          <p:cNvPr id="19468" name="Text Box 12"/>
          <p:cNvSpPr txBox="1">
            <a:spLocks noChangeArrowheads="1"/>
          </p:cNvSpPr>
          <p:nvPr/>
        </p:nvSpPr>
        <p:spPr bwMode="auto">
          <a:xfrm>
            <a:off x="4343400" y="2819400"/>
            <a:ext cx="14128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設備投資</a:t>
            </a:r>
          </a:p>
        </p:txBody>
      </p:sp>
      <p:sp>
        <p:nvSpPr>
          <p:cNvPr id="19469" name="Text Box 13"/>
          <p:cNvSpPr txBox="1">
            <a:spLocks noChangeArrowheads="1"/>
          </p:cNvSpPr>
          <p:nvPr/>
        </p:nvSpPr>
        <p:spPr bwMode="auto">
          <a:xfrm rot="1899493">
            <a:off x="4191000" y="1747838"/>
            <a:ext cx="458788" cy="1223962"/>
          </a:xfrm>
          <a:prstGeom prst="rect">
            <a:avLst/>
          </a:prstGeom>
          <a:noFill/>
          <a:ln w="9525">
            <a:noFill/>
            <a:miter lim="800000"/>
            <a:headEnd/>
            <a:tailEnd/>
          </a:ln>
          <a:effectLst/>
        </p:spPr>
        <p:txBody>
          <a:bodyPr vert="eaVert" wrap="none">
            <a:spAutoFit/>
          </a:bodyPr>
          <a:lstStyle/>
          <a:p>
            <a:r>
              <a:rPr lang="ja-JP" altLang="en-US">
                <a:latin typeface="Times New Roman" pitchFamily="18" charset="0"/>
              </a:rPr>
              <a:t>誰が判断？</a:t>
            </a:r>
            <a:endParaRPr lang="ja-JP" altLang="en-US" sz="2400">
              <a:latin typeface="Times New Roman" pitchFamily="18" charset="0"/>
            </a:endParaRPr>
          </a:p>
        </p:txBody>
      </p:sp>
      <p:sp>
        <p:nvSpPr>
          <p:cNvPr id="19470" name="Text Box 14"/>
          <p:cNvSpPr txBox="1">
            <a:spLocks noChangeArrowheads="1"/>
          </p:cNvSpPr>
          <p:nvPr/>
        </p:nvSpPr>
        <p:spPr bwMode="auto">
          <a:xfrm>
            <a:off x="6665913" y="3733800"/>
            <a:ext cx="1335087" cy="396875"/>
          </a:xfrm>
          <a:prstGeom prst="rect">
            <a:avLst/>
          </a:prstGeom>
          <a:noFill/>
          <a:ln w="9525">
            <a:noFill/>
            <a:miter lim="800000"/>
            <a:headEnd/>
            <a:tailEnd/>
          </a:ln>
          <a:effectLst/>
        </p:spPr>
        <p:txBody>
          <a:bodyPr wrap="none">
            <a:spAutoFit/>
          </a:bodyPr>
          <a:lstStyle/>
          <a:p>
            <a:pPr algn="ctr"/>
            <a:r>
              <a:rPr lang="ja-JP" altLang="en-US" sz="1000">
                <a:latin typeface="Times New Roman" pitchFamily="18" charset="0"/>
              </a:rPr>
              <a:t>開銀利払等８００億円</a:t>
            </a:r>
          </a:p>
          <a:p>
            <a:pPr algn="ctr"/>
            <a:r>
              <a:rPr lang="ja-JP" altLang="en-US" sz="1000">
                <a:latin typeface="Times New Roman" pitchFamily="18" charset="0"/>
              </a:rPr>
              <a:t>運賃収入の一割</a:t>
            </a:r>
            <a:endParaRPr lang="ja-JP" altLang="en-US" sz="2400">
              <a:latin typeface="Times New Roman" pitchFamily="18" charset="0"/>
            </a:endParaRPr>
          </a:p>
        </p:txBody>
      </p:sp>
      <p:sp>
        <p:nvSpPr>
          <p:cNvPr id="19471" name="Text Box 15"/>
          <p:cNvSpPr txBox="1">
            <a:spLocks noChangeArrowheads="1"/>
          </p:cNvSpPr>
          <p:nvPr/>
        </p:nvSpPr>
        <p:spPr bwMode="auto">
          <a:xfrm>
            <a:off x="6359525" y="381000"/>
            <a:ext cx="1412875" cy="741363"/>
          </a:xfrm>
          <a:prstGeom prst="rect">
            <a:avLst/>
          </a:prstGeom>
          <a:noFill/>
          <a:ln w="9525">
            <a:solidFill>
              <a:schemeClr val="tx1"/>
            </a:solidFill>
            <a:prstDash val="sysDot"/>
            <a:miter lim="800000"/>
            <a:headEnd/>
            <a:tailEnd/>
          </a:ln>
          <a:effectLst/>
        </p:spPr>
        <p:txBody>
          <a:bodyPr wrap="none">
            <a:spAutoFit/>
          </a:bodyPr>
          <a:lstStyle/>
          <a:p>
            <a:pPr algn="ctr"/>
            <a:r>
              <a:rPr lang="ja-JP" altLang="en-US" sz="2400">
                <a:latin typeface="Times New Roman" pitchFamily="18" charset="0"/>
              </a:rPr>
              <a:t>物価政策</a:t>
            </a:r>
          </a:p>
          <a:p>
            <a:pPr algn="ctr"/>
            <a:r>
              <a:rPr lang="ja-JP" altLang="en-US">
                <a:latin typeface="Times New Roman" pitchFamily="18" charset="0"/>
              </a:rPr>
              <a:t>（不透明）</a:t>
            </a:r>
            <a:endParaRPr lang="ja-JP" altLang="en-US" sz="2400">
              <a:latin typeface="Times New Roman" pitchFamily="18" charset="0"/>
            </a:endParaRPr>
          </a:p>
        </p:txBody>
      </p:sp>
      <p:sp>
        <p:nvSpPr>
          <p:cNvPr id="19472" name="Text Box 16"/>
          <p:cNvSpPr txBox="1">
            <a:spLocks noChangeArrowheads="1"/>
          </p:cNvSpPr>
          <p:nvPr/>
        </p:nvSpPr>
        <p:spPr bwMode="auto">
          <a:xfrm>
            <a:off x="2244725" y="5835650"/>
            <a:ext cx="1565275" cy="835025"/>
          </a:xfrm>
          <a:prstGeom prst="rect">
            <a:avLst/>
          </a:prstGeom>
          <a:noFill/>
          <a:ln w="9525">
            <a:solidFill>
              <a:srgbClr val="FF0000"/>
            </a:solidFill>
            <a:miter lim="800000"/>
            <a:headEnd/>
            <a:tailEnd/>
          </a:ln>
          <a:effectLst/>
        </p:spPr>
        <p:txBody>
          <a:bodyPr wrap="none">
            <a:spAutoFit/>
          </a:bodyPr>
          <a:lstStyle/>
          <a:p>
            <a:pPr algn="ctr"/>
            <a:r>
              <a:rPr lang="ja-JP" altLang="en-US" sz="1600">
                <a:solidFill>
                  <a:srgbClr val="FF0000"/>
                </a:solidFill>
                <a:latin typeface="Times New Roman" pitchFamily="18" charset="0"/>
              </a:rPr>
              <a:t>ＪＲ東利用者</a:t>
            </a:r>
          </a:p>
          <a:p>
            <a:pPr algn="ctr"/>
            <a:r>
              <a:rPr lang="ja-JP" altLang="en-US" sz="1600">
                <a:solidFill>
                  <a:srgbClr val="FF0000"/>
                </a:solidFill>
                <a:latin typeface="Times New Roman" pitchFamily="18" charset="0"/>
              </a:rPr>
              <a:t>（地方圏）</a:t>
            </a:r>
          </a:p>
          <a:p>
            <a:pPr algn="ctr"/>
            <a:r>
              <a:rPr lang="ja-JP" altLang="en-US" sz="1600">
                <a:solidFill>
                  <a:srgbClr val="FF0000"/>
                </a:solidFill>
                <a:latin typeface="Times New Roman" pitchFamily="18" charset="0"/>
              </a:rPr>
              <a:t>２０００億円赤字</a:t>
            </a:r>
            <a:endParaRPr lang="ja-JP" altLang="en-US" sz="2400">
              <a:solidFill>
                <a:srgbClr val="FF0000"/>
              </a:solidFill>
              <a:latin typeface="Times New Roman" pitchFamily="18" charset="0"/>
            </a:endParaRPr>
          </a:p>
        </p:txBody>
      </p:sp>
      <p:sp>
        <p:nvSpPr>
          <p:cNvPr id="19473" name="Text Box 17"/>
          <p:cNvSpPr txBox="1">
            <a:spLocks noChangeArrowheads="1"/>
          </p:cNvSpPr>
          <p:nvPr/>
        </p:nvSpPr>
        <p:spPr bwMode="auto">
          <a:xfrm>
            <a:off x="6553200" y="5934075"/>
            <a:ext cx="18192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　私鉄株主　</a:t>
            </a:r>
          </a:p>
        </p:txBody>
      </p:sp>
      <p:sp>
        <p:nvSpPr>
          <p:cNvPr id="19474" name="Text Box 18"/>
          <p:cNvSpPr txBox="1">
            <a:spLocks noChangeArrowheads="1"/>
          </p:cNvSpPr>
          <p:nvPr/>
        </p:nvSpPr>
        <p:spPr bwMode="auto">
          <a:xfrm rot="-1551632">
            <a:off x="3905250" y="2844800"/>
            <a:ext cx="438150" cy="1117600"/>
          </a:xfrm>
          <a:prstGeom prst="rect">
            <a:avLst/>
          </a:prstGeom>
          <a:noFill/>
          <a:ln w="9525">
            <a:solidFill>
              <a:schemeClr val="tx1"/>
            </a:solidFill>
            <a:prstDash val="lgDashDot"/>
            <a:miter lim="800000"/>
            <a:headEnd/>
            <a:tailEnd/>
          </a:ln>
          <a:effectLst/>
        </p:spPr>
        <p:txBody>
          <a:bodyPr vert="eaVert" wrap="none">
            <a:spAutoFit/>
          </a:bodyPr>
          <a:lstStyle/>
          <a:p>
            <a:r>
              <a:rPr lang="ja-JP" altLang="en-US" sz="1600">
                <a:latin typeface="Times New Roman" pitchFamily="18" charset="0"/>
              </a:rPr>
              <a:t>路線別収支</a:t>
            </a:r>
            <a:endParaRPr lang="ja-JP" altLang="en-US" sz="2400">
              <a:latin typeface="Times New Roman" pitchFamily="18" charset="0"/>
            </a:endParaRPr>
          </a:p>
        </p:txBody>
      </p:sp>
      <p:sp>
        <p:nvSpPr>
          <p:cNvPr id="19475" name="Text Box 19"/>
          <p:cNvSpPr txBox="1">
            <a:spLocks noChangeArrowheads="1"/>
          </p:cNvSpPr>
          <p:nvPr/>
        </p:nvSpPr>
        <p:spPr bwMode="auto">
          <a:xfrm>
            <a:off x="5978525" y="4273550"/>
            <a:ext cx="1412875" cy="831850"/>
          </a:xfrm>
          <a:prstGeom prst="rect">
            <a:avLst/>
          </a:prstGeom>
          <a:noFill/>
          <a:ln w="9525">
            <a:solidFill>
              <a:schemeClr val="tx1"/>
            </a:solidFill>
            <a:prstDash val="sysDot"/>
            <a:miter lim="800000"/>
            <a:headEnd/>
            <a:tailEnd/>
          </a:ln>
          <a:effectLst/>
        </p:spPr>
        <p:txBody>
          <a:bodyPr wrap="none">
            <a:spAutoFit/>
          </a:bodyPr>
          <a:lstStyle/>
          <a:p>
            <a:r>
              <a:rPr lang="ja-JP" altLang="en-US" sz="2400">
                <a:latin typeface="Times New Roman" pitchFamily="18" charset="0"/>
              </a:rPr>
              <a:t>借入金・</a:t>
            </a:r>
          </a:p>
          <a:p>
            <a:r>
              <a:rPr lang="ja-JP" altLang="en-US" sz="2400">
                <a:latin typeface="Times New Roman" pitchFamily="18" charset="0"/>
              </a:rPr>
              <a:t>社債依存</a:t>
            </a:r>
          </a:p>
        </p:txBody>
      </p:sp>
      <p:sp>
        <p:nvSpPr>
          <p:cNvPr id="19476" name="AutoShape 20"/>
          <p:cNvSpPr>
            <a:spLocks noChangeArrowheads="1"/>
          </p:cNvSpPr>
          <p:nvPr/>
        </p:nvSpPr>
        <p:spPr bwMode="auto">
          <a:xfrm>
            <a:off x="4800600" y="1752600"/>
            <a:ext cx="485775" cy="914400"/>
          </a:xfrm>
          <a:prstGeom prst="upDownArrow">
            <a:avLst>
              <a:gd name="adj1" fmla="val 50000"/>
              <a:gd name="adj2" fmla="val 37647"/>
            </a:avLst>
          </a:prstGeom>
          <a:noFill/>
          <a:ln w="9525">
            <a:solidFill>
              <a:schemeClr val="tx1"/>
            </a:solidFill>
            <a:miter lim="800000"/>
            <a:headEnd/>
            <a:tailEnd/>
          </a:ln>
          <a:effectLst/>
        </p:spPr>
        <p:txBody>
          <a:bodyPr vert="eaVert" wrap="none" anchor="ctr"/>
          <a:lstStyle/>
          <a:p>
            <a:endParaRPr lang="ja-JP" altLang="en-US"/>
          </a:p>
        </p:txBody>
      </p:sp>
      <p:sp>
        <p:nvSpPr>
          <p:cNvPr id="19477" name="AutoShape 21"/>
          <p:cNvSpPr>
            <a:spLocks noChangeArrowheads="1"/>
          </p:cNvSpPr>
          <p:nvPr/>
        </p:nvSpPr>
        <p:spPr bwMode="auto">
          <a:xfrm rot="3680348">
            <a:off x="5859463" y="541337"/>
            <a:ext cx="146050" cy="587375"/>
          </a:xfrm>
          <a:prstGeom prst="downArrow">
            <a:avLst>
              <a:gd name="adj1" fmla="val 50000"/>
              <a:gd name="adj2" fmla="val 100543"/>
            </a:avLst>
          </a:prstGeom>
          <a:noFill/>
          <a:ln w="9525">
            <a:solidFill>
              <a:schemeClr val="tx1"/>
            </a:solidFill>
            <a:miter lim="800000"/>
            <a:headEnd/>
            <a:tailEnd/>
          </a:ln>
          <a:effectLst/>
        </p:spPr>
        <p:txBody>
          <a:bodyPr vert="eaVert" wrap="none" anchor="ctr"/>
          <a:lstStyle/>
          <a:p>
            <a:endParaRPr lang="ja-JP" altLang="en-US"/>
          </a:p>
        </p:txBody>
      </p:sp>
      <p:sp>
        <p:nvSpPr>
          <p:cNvPr id="19478" name="AutoShape 22"/>
          <p:cNvSpPr>
            <a:spLocks noChangeArrowheads="1"/>
          </p:cNvSpPr>
          <p:nvPr/>
        </p:nvSpPr>
        <p:spPr bwMode="auto">
          <a:xfrm rot="-3530545">
            <a:off x="5576888" y="1608137"/>
            <a:ext cx="146050" cy="587375"/>
          </a:xfrm>
          <a:prstGeom prst="downArrow">
            <a:avLst>
              <a:gd name="adj1" fmla="val 50000"/>
              <a:gd name="adj2" fmla="val 100543"/>
            </a:avLst>
          </a:prstGeom>
          <a:noFill/>
          <a:ln w="9525">
            <a:solidFill>
              <a:schemeClr val="tx1"/>
            </a:solidFill>
            <a:miter lim="800000"/>
            <a:headEnd/>
            <a:tailEnd/>
          </a:ln>
          <a:effectLst/>
        </p:spPr>
        <p:txBody>
          <a:bodyPr vert="eaVert" wrap="none" anchor="ctr"/>
          <a:lstStyle/>
          <a:p>
            <a:endParaRPr lang="ja-JP" altLang="en-US"/>
          </a:p>
        </p:txBody>
      </p:sp>
      <p:sp>
        <p:nvSpPr>
          <p:cNvPr id="19479" name="Text Box 23"/>
          <p:cNvSpPr txBox="1">
            <a:spLocks noChangeArrowheads="1"/>
          </p:cNvSpPr>
          <p:nvPr/>
        </p:nvSpPr>
        <p:spPr bwMode="auto">
          <a:xfrm>
            <a:off x="3387725" y="4425950"/>
            <a:ext cx="1108075" cy="831850"/>
          </a:xfrm>
          <a:prstGeom prst="rect">
            <a:avLst/>
          </a:prstGeom>
          <a:noFill/>
          <a:ln w="9525">
            <a:solidFill>
              <a:schemeClr val="tx1"/>
            </a:solidFill>
            <a:prstDash val="lgDashDot"/>
            <a:miter lim="800000"/>
            <a:headEnd/>
            <a:tailEnd/>
          </a:ln>
          <a:effectLst/>
        </p:spPr>
        <p:txBody>
          <a:bodyPr wrap="none">
            <a:spAutoFit/>
          </a:bodyPr>
          <a:lstStyle/>
          <a:p>
            <a:r>
              <a:rPr lang="ja-JP" altLang="en-US" sz="2400">
                <a:latin typeface="Times New Roman" pitchFamily="18" charset="0"/>
              </a:rPr>
              <a:t>準備金</a:t>
            </a:r>
          </a:p>
          <a:p>
            <a:r>
              <a:rPr lang="ja-JP" altLang="en-US" sz="2400">
                <a:latin typeface="Times New Roman" pitchFamily="18" charset="0"/>
              </a:rPr>
              <a:t>剰余金</a:t>
            </a:r>
          </a:p>
        </p:txBody>
      </p:sp>
      <p:sp>
        <p:nvSpPr>
          <p:cNvPr id="19480" name="Oval 24"/>
          <p:cNvSpPr>
            <a:spLocks noChangeArrowheads="1"/>
          </p:cNvSpPr>
          <p:nvPr/>
        </p:nvSpPr>
        <p:spPr bwMode="auto">
          <a:xfrm>
            <a:off x="2057400" y="4648200"/>
            <a:ext cx="1066800" cy="5334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海外</a:t>
            </a:r>
          </a:p>
          <a:p>
            <a:pPr algn="ctr"/>
            <a:r>
              <a:rPr lang="ja-JP" altLang="en-US">
                <a:latin typeface="Times New Roman" pitchFamily="18" charset="0"/>
              </a:rPr>
              <a:t>投資家</a:t>
            </a:r>
            <a:endParaRPr lang="ja-JP" altLang="en-US" sz="2400">
              <a:latin typeface="Times New Roman" pitchFamily="18" charset="0"/>
            </a:endParaRPr>
          </a:p>
        </p:txBody>
      </p:sp>
      <p:sp>
        <p:nvSpPr>
          <p:cNvPr id="19481" name="Oval 25"/>
          <p:cNvSpPr>
            <a:spLocks noChangeArrowheads="1"/>
          </p:cNvSpPr>
          <p:nvPr/>
        </p:nvSpPr>
        <p:spPr bwMode="auto">
          <a:xfrm rot="-43555935">
            <a:off x="6330950" y="6324600"/>
            <a:ext cx="763588" cy="547688"/>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沿線</a:t>
            </a:r>
          </a:p>
          <a:p>
            <a:pPr algn="ctr"/>
            <a:r>
              <a:rPr lang="ja-JP" altLang="en-US">
                <a:latin typeface="Times New Roman" pitchFamily="18" charset="0"/>
              </a:rPr>
              <a:t>株主</a:t>
            </a:r>
            <a:endParaRPr lang="ja-JP" altLang="en-US" sz="2400">
              <a:latin typeface="Times New Roman" pitchFamily="18" charset="0"/>
            </a:endParaRPr>
          </a:p>
        </p:txBody>
      </p:sp>
      <p:sp>
        <p:nvSpPr>
          <p:cNvPr id="19482" name="Oval 26"/>
          <p:cNvSpPr>
            <a:spLocks noChangeArrowheads="1"/>
          </p:cNvSpPr>
          <p:nvPr/>
        </p:nvSpPr>
        <p:spPr bwMode="auto">
          <a:xfrm>
            <a:off x="1066800" y="3962400"/>
            <a:ext cx="1295400" cy="6096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機関投資家</a:t>
            </a:r>
            <a:endParaRPr lang="ja-JP" altLang="en-US" sz="2400">
              <a:latin typeface="Times New Roman" pitchFamily="18" charset="0"/>
            </a:endParaRPr>
          </a:p>
        </p:txBody>
      </p:sp>
      <p:sp>
        <p:nvSpPr>
          <p:cNvPr id="19483" name="Text Box 27"/>
          <p:cNvSpPr txBox="1">
            <a:spLocks noChangeArrowheads="1"/>
          </p:cNvSpPr>
          <p:nvPr/>
        </p:nvSpPr>
        <p:spPr bwMode="auto">
          <a:xfrm>
            <a:off x="838200" y="2438400"/>
            <a:ext cx="14033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運賃値上</a:t>
            </a:r>
          </a:p>
        </p:txBody>
      </p:sp>
      <p:sp>
        <p:nvSpPr>
          <p:cNvPr id="19484" name="AutoShape 28"/>
          <p:cNvSpPr>
            <a:spLocks noChangeArrowheads="1"/>
          </p:cNvSpPr>
          <p:nvPr/>
        </p:nvSpPr>
        <p:spPr bwMode="auto">
          <a:xfrm rot="2425383">
            <a:off x="1828800" y="5305425"/>
            <a:ext cx="681038" cy="485775"/>
          </a:xfrm>
          <a:prstGeom prst="leftRightArrow">
            <a:avLst>
              <a:gd name="adj1" fmla="val 50000"/>
              <a:gd name="adj2" fmla="val 28039"/>
            </a:avLst>
          </a:prstGeom>
          <a:noFill/>
          <a:ln w="9525">
            <a:solidFill>
              <a:schemeClr val="tx1"/>
            </a:solidFill>
            <a:miter lim="800000"/>
            <a:headEnd/>
            <a:tailEnd/>
          </a:ln>
          <a:effectLst/>
        </p:spPr>
        <p:txBody>
          <a:bodyPr wrap="none" anchor="ctr"/>
          <a:lstStyle/>
          <a:p>
            <a:endParaRPr lang="ja-JP" altLang="en-US"/>
          </a:p>
        </p:txBody>
      </p:sp>
      <p:sp>
        <p:nvSpPr>
          <p:cNvPr id="19485" name="AutoShape 29"/>
          <p:cNvSpPr>
            <a:spLocks noChangeArrowheads="1"/>
          </p:cNvSpPr>
          <p:nvPr/>
        </p:nvSpPr>
        <p:spPr bwMode="auto">
          <a:xfrm>
            <a:off x="1828800" y="5943600"/>
            <a:ext cx="381000" cy="609600"/>
          </a:xfrm>
          <a:prstGeom prst="leftRightArrow">
            <a:avLst>
              <a:gd name="adj1" fmla="val 50000"/>
              <a:gd name="adj2" fmla="val 20000"/>
            </a:avLst>
          </a:prstGeom>
          <a:noFill/>
          <a:ln w="9525">
            <a:solidFill>
              <a:schemeClr val="tx1"/>
            </a:solidFill>
            <a:miter lim="800000"/>
            <a:headEnd/>
            <a:tailEnd/>
          </a:ln>
          <a:effectLst/>
        </p:spPr>
        <p:txBody>
          <a:bodyPr wrap="none" anchor="ctr"/>
          <a:lstStyle/>
          <a:p>
            <a:endParaRPr lang="ja-JP" altLang="en-US"/>
          </a:p>
        </p:txBody>
      </p:sp>
      <p:sp>
        <p:nvSpPr>
          <p:cNvPr id="19486" name="AutoShape 30"/>
          <p:cNvSpPr>
            <a:spLocks noChangeArrowheads="1"/>
          </p:cNvSpPr>
          <p:nvPr/>
        </p:nvSpPr>
        <p:spPr bwMode="auto">
          <a:xfrm>
            <a:off x="2209800" y="2057400"/>
            <a:ext cx="838200" cy="228600"/>
          </a:xfrm>
          <a:prstGeom prst="rightArrow">
            <a:avLst>
              <a:gd name="adj1" fmla="val 50000"/>
              <a:gd name="adj2" fmla="val 91667"/>
            </a:avLst>
          </a:prstGeom>
          <a:noFill/>
          <a:ln w="9525">
            <a:solidFill>
              <a:schemeClr val="tx1"/>
            </a:solidFill>
            <a:miter lim="800000"/>
            <a:headEnd/>
            <a:tailEnd/>
          </a:ln>
          <a:effectLst/>
        </p:spPr>
        <p:txBody>
          <a:bodyPr wrap="none" anchor="ctr"/>
          <a:lstStyle/>
          <a:p>
            <a:endParaRPr lang="ja-JP" altLang="en-US"/>
          </a:p>
        </p:txBody>
      </p:sp>
      <p:sp>
        <p:nvSpPr>
          <p:cNvPr id="19487" name="AutoShape 31"/>
          <p:cNvSpPr>
            <a:spLocks noChangeArrowheads="1"/>
          </p:cNvSpPr>
          <p:nvPr/>
        </p:nvSpPr>
        <p:spPr bwMode="auto">
          <a:xfrm>
            <a:off x="2286000" y="2486025"/>
            <a:ext cx="762000" cy="257175"/>
          </a:xfrm>
          <a:prstGeom prst="rightArrow">
            <a:avLst>
              <a:gd name="adj1" fmla="val 50000"/>
              <a:gd name="adj2" fmla="val 74074"/>
            </a:avLst>
          </a:prstGeom>
          <a:noFill/>
          <a:ln w="9525">
            <a:solidFill>
              <a:schemeClr val="tx1"/>
            </a:solidFill>
            <a:miter lim="800000"/>
            <a:headEnd/>
            <a:tailEnd/>
          </a:ln>
          <a:effectLst/>
        </p:spPr>
        <p:txBody>
          <a:bodyPr wrap="none" anchor="ctr"/>
          <a:lstStyle/>
          <a:p>
            <a:endParaRPr lang="ja-JP" altLang="en-US"/>
          </a:p>
        </p:txBody>
      </p:sp>
      <p:sp>
        <p:nvSpPr>
          <p:cNvPr id="19488" name="Oval 32"/>
          <p:cNvSpPr>
            <a:spLocks noChangeArrowheads="1"/>
          </p:cNvSpPr>
          <p:nvPr/>
        </p:nvSpPr>
        <p:spPr bwMode="auto">
          <a:xfrm>
            <a:off x="5486400" y="3733800"/>
            <a:ext cx="1143000" cy="4572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経営圧迫</a:t>
            </a:r>
            <a:endParaRPr lang="ja-JP" altLang="en-US" sz="2400">
              <a:latin typeface="Times New Roman" pitchFamily="18" charset="0"/>
            </a:endParaRPr>
          </a:p>
        </p:txBody>
      </p:sp>
      <p:sp>
        <p:nvSpPr>
          <p:cNvPr id="19489" name="Oval 33"/>
          <p:cNvSpPr>
            <a:spLocks noChangeArrowheads="1"/>
          </p:cNvSpPr>
          <p:nvPr/>
        </p:nvSpPr>
        <p:spPr bwMode="auto">
          <a:xfrm>
            <a:off x="7239000" y="2590800"/>
            <a:ext cx="1143000" cy="4572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企業努力</a:t>
            </a:r>
            <a:endParaRPr lang="ja-JP" altLang="en-US" sz="2400">
              <a:latin typeface="Times New Roman" pitchFamily="18" charset="0"/>
            </a:endParaRPr>
          </a:p>
        </p:txBody>
      </p:sp>
      <p:sp>
        <p:nvSpPr>
          <p:cNvPr id="19490" name="Oval 34"/>
          <p:cNvSpPr>
            <a:spLocks noChangeArrowheads="1"/>
          </p:cNvSpPr>
          <p:nvPr/>
        </p:nvSpPr>
        <p:spPr bwMode="auto">
          <a:xfrm>
            <a:off x="6019800" y="2362200"/>
            <a:ext cx="1143000" cy="457200"/>
          </a:xfrm>
          <a:prstGeom prst="ellipse">
            <a:avLst/>
          </a:prstGeom>
          <a:noFill/>
          <a:ln w="9525">
            <a:solidFill>
              <a:schemeClr val="tx1"/>
            </a:solidFill>
            <a:prstDash val="dash"/>
            <a:round/>
            <a:headEnd/>
            <a:tailEnd/>
          </a:ln>
          <a:effectLst/>
        </p:spPr>
        <p:txBody>
          <a:bodyPr wrap="none" anchor="ctr"/>
          <a:lstStyle/>
          <a:p>
            <a:pPr algn="ctr"/>
            <a:r>
              <a:rPr lang="en-US" altLang="ja-JP">
                <a:latin typeface="Times New Roman" pitchFamily="18" charset="0"/>
              </a:rPr>
              <a:t>×</a:t>
            </a:r>
            <a:r>
              <a:rPr lang="ja-JP" altLang="en-US">
                <a:latin typeface="Times New Roman" pitchFamily="18" charset="0"/>
              </a:rPr>
              <a:t>横並び</a:t>
            </a:r>
            <a:endParaRPr lang="ja-JP" altLang="en-US" sz="2400">
              <a:latin typeface="Times New Roman" pitchFamily="18" charset="0"/>
            </a:endParaRPr>
          </a:p>
        </p:txBody>
      </p:sp>
      <p:sp>
        <p:nvSpPr>
          <p:cNvPr id="19491" name="AutoShape 35"/>
          <p:cNvSpPr>
            <a:spLocks noChangeArrowheads="1"/>
          </p:cNvSpPr>
          <p:nvPr/>
        </p:nvSpPr>
        <p:spPr bwMode="auto">
          <a:xfrm>
            <a:off x="6477000" y="5181600"/>
            <a:ext cx="485775" cy="685800"/>
          </a:xfrm>
          <a:prstGeom prst="upDownArrow">
            <a:avLst>
              <a:gd name="adj1" fmla="val 50000"/>
              <a:gd name="adj2" fmla="val 28235"/>
            </a:avLst>
          </a:prstGeom>
          <a:noFill/>
          <a:ln w="9525">
            <a:solidFill>
              <a:schemeClr val="tx1"/>
            </a:solidFill>
            <a:miter lim="800000"/>
            <a:headEnd/>
            <a:tailEnd/>
          </a:ln>
          <a:effectLst/>
        </p:spPr>
        <p:txBody>
          <a:bodyPr vert="eaVert" wrap="none" anchor="ctr"/>
          <a:lstStyle/>
          <a:p>
            <a:endParaRPr lang="ja-JP" altLang="en-US"/>
          </a:p>
        </p:txBody>
      </p:sp>
      <p:sp>
        <p:nvSpPr>
          <p:cNvPr id="19492" name="AutoShape 36"/>
          <p:cNvSpPr>
            <a:spLocks noChangeArrowheads="1"/>
          </p:cNvSpPr>
          <p:nvPr/>
        </p:nvSpPr>
        <p:spPr bwMode="auto">
          <a:xfrm rot="10593314" flipV="1">
            <a:off x="4495800" y="4343400"/>
            <a:ext cx="1066800" cy="685800"/>
          </a:xfrm>
          <a:prstGeom prst="rightArrow">
            <a:avLst>
              <a:gd name="adj1" fmla="val 50000"/>
              <a:gd name="adj2" fmla="val 38889"/>
            </a:avLst>
          </a:prstGeom>
          <a:noFill/>
          <a:ln w="9525">
            <a:solidFill>
              <a:schemeClr val="tx1"/>
            </a:solidFill>
            <a:miter lim="800000"/>
            <a:headEnd/>
            <a:tailEnd/>
          </a:ln>
          <a:effectLst/>
        </p:spPr>
        <p:txBody>
          <a:bodyPr wrap="none" anchor="ctr"/>
          <a:lstStyle/>
          <a:p>
            <a:pPr algn="ctr"/>
            <a:r>
              <a:rPr lang="ja-JP" altLang="en-US" sz="1600">
                <a:latin typeface="Times New Roman" pitchFamily="18" charset="0"/>
              </a:rPr>
              <a:t>規制緩和</a:t>
            </a:r>
            <a:endParaRPr lang="ja-JP" altLang="en-US" sz="2400">
              <a:latin typeface="Times New Roman" pitchFamily="18" charset="0"/>
            </a:endParaRPr>
          </a:p>
        </p:txBody>
      </p:sp>
      <p:sp>
        <p:nvSpPr>
          <p:cNvPr id="19493" name="AutoShape 37"/>
          <p:cNvSpPr>
            <a:spLocks noChangeArrowheads="1"/>
          </p:cNvSpPr>
          <p:nvPr/>
        </p:nvSpPr>
        <p:spPr bwMode="auto">
          <a:xfrm rot="2901988">
            <a:off x="5181600" y="3962400"/>
            <a:ext cx="838200" cy="228600"/>
          </a:xfrm>
          <a:prstGeom prst="rightArrow">
            <a:avLst>
              <a:gd name="adj1" fmla="val 50000"/>
              <a:gd name="adj2" fmla="val 91667"/>
            </a:avLst>
          </a:prstGeom>
          <a:noFill/>
          <a:ln w="9525">
            <a:solidFill>
              <a:schemeClr val="tx1"/>
            </a:solidFill>
            <a:miter lim="800000"/>
            <a:headEnd/>
            <a:tailEnd/>
          </a:ln>
          <a:effectLst/>
        </p:spPr>
        <p:txBody>
          <a:bodyPr wrap="none" anchor="ctr"/>
          <a:lstStyle/>
          <a:p>
            <a:endParaRPr lang="ja-JP" altLang="en-US"/>
          </a:p>
        </p:txBody>
      </p:sp>
      <p:sp>
        <p:nvSpPr>
          <p:cNvPr id="19494" name="Text Box 38"/>
          <p:cNvSpPr txBox="1">
            <a:spLocks noChangeArrowheads="1"/>
          </p:cNvSpPr>
          <p:nvPr/>
        </p:nvSpPr>
        <p:spPr bwMode="auto">
          <a:xfrm>
            <a:off x="533400" y="3405188"/>
            <a:ext cx="609600" cy="1319212"/>
          </a:xfrm>
          <a:prstGeom prst="rect">
            <a:avLst/>
          </a:prstGeom>
          <a:noFill/>
          <a:ln w="9525">
            <a:noFill/>
            <a:miter lim="800000"/>
            <a:headEnd/>
            <a:tailEnd/>
          </a:ln>
          <a:effectLst/>
        </p:spPr>
        <p:txBody>
          <a:bodyPr vert="eaVert" wrap="none">
            <a:spAutoFit/>
          </a:bodyPr>
          <a:lstStyle/>
          <a:p>
            <a:r>
              <a:rPr lang="ja-JP" altLang="en-US" sz="1400">
                <a:latin typeface="Times New Roman" pitchFamily="18" charset="0"/>
              </a:rPr>
              <a:t>減価償却の範囲</a:t>
            </a:r>
          </a:p>
          <a:p>
            <a:r>
              <a:rPr lang="ja-JP" altLang="en-US" sz="1400">
                <a:latin typeface="Times New Roman" pitchFamily="18" charset="0"/>
              </a:rPr>
              <a:t>内での設備投資</a:t>
            </a:r>
            <a:endParaRPr lang="ja-JP" altLang="en-US" sz="2400">
              <a:latin typeface="Times New Roman" pitchFamily="18" charset="0"/>
            </a:endParaRPr>
          </a:p>
        </p:txBody>
      </p:sp>
      <p:sp>
        <p:nvSpPr>
          <p:cNvPr id="19495" name="AutoShape 39"/>
          <p:cNvSpPr>
            <a:spLocks noChangeArrowheads="1"/>
          </p:cNvSpPr>
          <p:nvPr/>
        </p:nvSpPr>
        <p:spPr bwMode="auto">
          <a:xfrm>
            <a:off x="3276600" y="4114800"/>
            <a:ext cx="485775" cy="304800"/>
          </a:xfrm>
          <a:prstGeom prst="upArrow">
            <a:avLst>
              <a:gd name="adj1" fmla="val 50000"/>
              <a:gd name="adj2" fmla="val 25000"/>
            </a:avLst>
          </a:prstGeom>
          <a:noFill/>
          <a:ln w="9525">
            <a:solidFill>
              <a:schemeClr val="tx1"/>
            </a:solidFill>
            <a:miter lim="800000"/>
            <a:headEnd/>
            <a:tailEnd/>
          </a:ln>
          <a:effectLst/>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2362200"/>
            <a:ext cx="16764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分割民営化</a:t>
            </a:r>
          </a:p>
        </p:txBody>
      </p:sp>
      <p:sp>
        <p:nvSpPr>
          <p:cNvPr id="29699" name="Rectangle 3"/>
          <p:cNvSpPr>
            <a:spLocks noChangeArrowheads="1"/>
          </p:cNvSpPr>
          <p:nvPr/>
        </p:nvSpPr>
        <p:spPr bwMode="auto">
          <a:xfrm>
            <a:off x="762000" y="3429000"/>
            <a:ext cx="1676400" cy="609600"/>
          </a:xfrm>
          <a:prstGeom prst="rect">
            <a:avLst/>
          </a:prstGeom>
          <a:noFill/>
          <a:ln w="9525">
            <a:solidFill>
              <a:schemeClr val="tx1"/>
            </a:solidFill>
            <a:miter lim="800000"/>
            <a:headEnd/>
            <a:tailEnd/>
          </a:ln>
          <a:effectLst/>
        </p:spPr>
        <p:txBody>
          <a:bodyPr wrap="none" anchor="ctr"/>
          <a:lstStyle/>
          <a:p>
            <a:pPr algn="ctr"/>
            <a:r>
              <a:rPr lang="en-US" altLang="ja-JP" sz="2400">
                <a:latin typeface="Times New Roman" pitchFamily="18" charset="0"/>
              </a:rPr>
              <a:t>JR</a:t>
            </a:r>
            <a:r>
              <a:rPr lang="ja-JP" altLang="en-US" sz="2400">
                <a:latin typeface="Times New Roman" pitchFamily="18" charset="0"/>
              </a:rPr>
              <a:t>の成功</a:t>
            </a:r>
          </a:p>
        </p:txBody>
      </p:sp>
      <p:sp>
        <p:nvSpPr>
          <p:cNvPr id="29700" name="Rectangle 4"/>
          <p:cNvSpPr>
            <a:spLocks noChangeArrowheads="1"/>
          </p:cNvSpPr>
          <p:nvPr/>
        </p:nvSpPr>
        <p:spPr bwMode="auto">
          <a:xfrm>
            <a:off x="2971800" y="1295400"/>
            <a:ext cx="18288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私鉄宝塚神話</a:t>
            </a:r>
          </a:p>
        </p:txBody>
      </p:sp>
      <p:sp>
        <p:nvSpPr>
          <p:cNvPr id="29701" name="Rectangle 5"/>
          <p:cNvSpPr>
            <a:spLocks noChangeArrowheads="1"/>
          </p:cNvSpPr>
          <p:nvPr/>
        </p:nvSpPr>
        <p:spPr bwMode="auto">
          <a:xfrm>
            <a:off x="685800" y="1295400"/>
            <a:ext cx="16764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国鉄大赤字</a:t>
            </a:r>
          </a:p>
        </p:txBody>
      </p:sp>
      <p:sp>
        <p:nvSpPr>
          <p:cNvPr id="29702" name="Rectangle 6"/>
          <p:cNvSpPr>
            <a:spLocks noChangeArrowheads="1"/>
          </p:cNvSpPr>
          <p:nvPr/>
        </p:nvSpPr>
        <p:spPr bwMode="auto">
          <a:xfrm>
            <a:off x="8458200" y="76200"/>
            <a:ext cx="609600" cy="1219200"/>
          </a:xfrm>
          <a:prstGeom prst="rect">
            <a:avLst/>
          </a:prstGeom>
          <a:noFill/>
          <a:ln w="9525">
            <a:solidFill>
              <a:schemeClr val="tx1"/>
            </a:solidFill>
            <a:miter lim="800000"/>
            <a:headEnd/>
            <a:tailEnd/>
          </a:ln>
          <a:effectLst/>
        </p:spPr>
        <p:txBody>
          <a:bodyPr vert="eaVert" wrap="none" anchor="ctr"/>
          <a:lstStyle/>
          <a:p>
            <a:r>
              <a:rPr lang="ja-JP" altLang="en-US" sz="1600">
                <a:latin typeface="Times New Roman" pitchFamily="18" charset="0"/>
              </a:rPr>
              <a:t>陸上交通</a:t>
            </a:r>
          </a:p>
          <a:p>
            <a:r>
              <a:rPr lang="ja-JP" altLang="en-US" sz="1600">
                <a:latin typeface="Times New Roman" pitchFamily="18" charset="0"/>
              </a:rPr>
              <a:t>事業調整法</a:t>
            </a:r>
            <a:endParaRPr lang="ja-JP" altLang="en-US" sz="1200">
              <a:latin typeface="Times New Roman" pitchFamily="18" charset="0"/>
            </a:endParaRPr>
          </a:p>
        </p:txBody>
      </p:sp>
      <p:sp>
        <p:nvSpPr>
          <p:cNvPr id="29703" name="Rectangle 7"/>
          <p:cNvSpPr>
            <a:spLocks noChangeArrowheads="1"/>
          </p:cNvSpPr>
          <p:nvPr/>
        </p:nvSpPr>
        <p:spPr bwMode="auto">
          <a:xfrm>
            <a:off x="2971800" y="3276600"/>
            <a:ext cx="16764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神話崩壊</a:t>
            </a:r>
          </a:p>
          <a:p>
            <a:pPr algn="ctr"/>
            <a:r>
              <a:rPr lang="ja-JP" altLang="en-US" sz="1000">
                <a:latin typeface="Times New Roman" pitchFamily="18" charset="0"/>
              </a:rPr>
              <a:t>（不動産・百貨店・ホテル・旅行）</a:t>
            </a:r>
            <a:endParaRPr lang="ja-JP" altLang="en-US" sz="2400">
              <a:latin typeface="Times New Roman" pitchFamily="18" charset="0"/>
            </a:endParaRPr>
          </a:p>
        </p:txBody>
      </p:sp>
      <p:sp>
        <p:nvSpPr>
          <p:cNvPr id="29704" name="Rectangle 8"/>
          <p:cNvSpPr>
            <a:spLocks noChangeArrowheads="1"/>
          </p:cNvSpPr>
          <p:nvPr/>
        </p:nvSpPr>
        <p:spPr bwMode="auto">
          <a:xfrm>
            <a:off x="5029200" y="2057400"/>
            <a:ext cx="381000" cy="1219200"/>
          </a:xfrm>
          <a:prstGeom prst="rect">
            <a:avLst/>
          </a:prstGeom>
          <a:noFill/>
          <a:ln w="9525">
            <a:solidFill>
              <a:schemeClr val="tx1"/>
            </a:solidFill>
            <a:miter lim="800000"/>
            <a:headEnd/>
            <a:tailEnd/>
          </a:ln>
          <a:effectLst/>
        </p:spPr>
        <p:txBody>
          <a:bodyPr vert="eaVert" wrap="none" anchor="ctr"/>
          <a:lstStyle/>
          <a:p>
            <a:pPr algn="ctr"/>
            <a:r>
              <a:rPr lang="ja-JP" altLang="en-US">
                <a:latin typeface="Times New Roman" pitchFamily="18" charset="0"/>
              </a:rPr>
              <a:t>連結決算</a:t>
            </a:r>
            <a:endParaRPr lang="ja-JP" altLang="en-US" sz="2400">
              <a:latin typeface="Times New Roman" pitchFamily="18" charset="0"/>
            </a:endParaRPr>
          </a:p>
        </p:txBody>
      </p:sp>
      <p:sp>
        <p:nvSpPr>
          <p:cNvPr id="29705" name="Rectangle 9"/>
          <p:cNvSpPr>
            <a:spLocks noChangeArrowheads="1"/>
          </p:cNvSpPr>
          <p:nvPr/>
        </p:nvSpPr>
        <p:spPr bwMode="auto">
          <a:xfrm rot="-2452936">
            <a:off x="533400" y="5257800"/>
            <a:ext cx="457200" cy="1371600"/>
          </a:xfrm>
          <a:prstGeom prst="rect">
            <a:avLst/>
          </a:prstGeom>
          <a:noFill/>
          <a:ln w="57150" cmpd="thinThick">
            <a:solidFill>
              <a:schemeClr val="tx1"/>
            </a:solidFill>
            <a:miter lim="800000"/>
            <a:headEnd/>
            <a:tailEnd/>
          </a:ln>
          <a:effectLst/>
        </p:spPr>
        <p:txBody>
          <a:bodyPr vert="eaVert" wrap="none" anchor="ctr"/>
          <a:lstStyle/>
          <a:p>
            <a:pPr algn="ctr"/>
            <a:r>
              <a:rPr lang="ja-JP" altLang="en-US" sz="2400">
                <a:latin typeface="Times New Roman" pitchFamily="18" charset="0"/>
              </a:rPr>
              <a:t>ＩＴ化</a:t>
            </a:r>
          </a:p>
        </p:txBody>
      </p:sp>
      <p:sp>
        <p:nvSpPr>
          <p:cNvPr id="29706" name="Rectangle 10"/>
          <p:cNvSpPr>
            <a:spLocks noChangeArrowheads="1"/>
          </p:cNvSpPr>
          <p:nvPr/>
        </p:nvSpPr>
        <p:spPr bwMode="auto">
          <a:xfrm>
            <a:off x="3886200" y="5029200"/>
            <a:ext cx="1219200" cy="533400"/>
          </a:xfrm>
          <a:prstGeom prst="rect">
            <a:avLst/>
          </a:prstGeom>
          <a:noFill/>
          <a:ln w="57150">
            <a:solidFill>
              <a:schemeClr val="tx1"/>
            </a:solidFill>
            <a:prstDash val="dash"/>
            <a:miter lim="800000"/>
            <a:headEnd/>
            <a:tailEnd/>
          </a:ln>
          <a:effectLst/>
        </p:spPr>
        <p:txBody>
          <a:bodyPr wrap="none" anchor="ctr"/>
          <a:lstStyle/>
          <a:p>
            <a:pPr algn="ctr"/>
            <a:r>
              <a:rPr lang="ja-JP" altLang="en-US" sz="2000">
                <a:latin typeface="Times New Roman" pitchFamily="18" charset="0"/>
              </a:rPr>
              <a:t>改札革命</a:t>
            </a:r>
            <a:endParaRPr lang="ja-JP" altLang="en-US" sz="2400">
              <a:latin typeface="Times New Roman" pitchFamily="18" charset="0"/>
            </a:endParaRPr>
          </a:p>
        </p:txBody>
      </p:sp>
      <p:sp>
        <p:nvSpPr>
          <p:cNvPr id="29707" name="Rectangle 11"/>
          <p:cNvSpPr>
            <a:spLocks noChangeArrowheads="1"/>
          </p:cNvSpPr>
          <p:nvPr/>
        </p:nvSpPr>
        <p:spPr bwMode="auto">
          <a:xfrm>
            <a:off x="6781800" y="6172200"/>
            <a:ext cx="1676400" cy="609600"/>
          </a:xfrm>
          <a:prstGeom prst="rect">
            <a:avLst/>
          </a:prstGeom>
          <a:noFill/>
          <a:ln w="9525">
            <a:solidFill>
              <a:schemeClr val="tx1"/>
            </a:solidFill>
            <a:miter lim="800000"/>
            <a:headEnd/>
            <a:tailEnd/>
          </a:ln>
          <a:effectLst/>
        </p:spPr>
        <p:txBody>
          <a:bodyPr wrap="none" anchor="ctr"/>
          <a:lstStyle/>
          <a:p>
            <a:pPr algn="ctr"/>
            <a:r>
              <a:rPr lang="ja-JP" altLang="en-US" sz="2000">
                <a:latin typeface="Times New Roman" pitchFamily="18" charset="0"/>
              </a:rPr>
              <a:t>人材・資金・</a:t>
            </a:r>
          </a:p>
          <a:p>
            <a:pPr algn="ctr"/>
            <a:r>
              <a:rPr lang="ja-JP" altLang="en-US" sz="2000">
                <a:latin typeface="Times New Roman" pitchFamily="18" charset="0"/>
              </a:rPr>
              <a:t>技術の強化</a:t>
            </a:r>
            <a:endParaRPr lang="ja-JP" altLang="en-US" sz="2400">
              <a:latin typeface="Times New Roman" pitchFamily="18" charset="0"/>
            </a:endParaRPr>
          </a:p>
        </p:txBody>
      </p:sp>
      <p:sp>
        <p:nvSpPr>
          <p:cNvPr id="29708" name="Rectangle 12"/>
          <p:cNvSpPr>
            <a:spLocks noChangeArrowheads="1"/>
          </p:cNvSpPr>
          <p:nvPr/>
        </p:nvSpPr>
        <p:spPr bwMode="auto">
          <a:xfrm>
            <a:off x="2971800" y="381000"/>
            <a:ext cx="1828800" cy="685800"/>
          </a:xfrm>
          <a:prstGeom prst="rect">
            <a:avLst/>
          </a:prstGeom>
          <a:noFill/>
          <a:ln w="9525">
            <a:solidFill>
              <a:schemeClr val="tx1"/>
            </a:solidFill>
            <a:prstDash val="dash"/>
            <a:miter lim="800000"/>
            <a:headEnd/>
            <a:tailEnd/>
          </a:ln>
          <a:effectLst/>
        </p:spPr>
        <p:txBody>
          <a:bodyPr wrap="none" anchor="ctr"/>
          <a:lstStyle/>
          <a:p>
            <a:pPr algn="ctr"/>
            <a:r>
              <a:rPr lang="ja-JP" altLang="en-US">
                <a:latin typeface="Times New Roman" pitchFamily="18" charset="0"/>
              </a:rPr>
              <a:t>関連事業</a:t>
            </a:r>
          </a:p>
          <a:p>
            <a:pPr algn="ctr"/>
            <a:r>
              <a:rPr lang="ja-JP" altLang="en-US">
                <a:latin typeface="Times New Roman" pitchFamily="18" charset="0"/>
              </a:rPr>
              <a:t>（創意工夫）</a:t>
            </a:r>
            <a:endParaRPr lang="ja-JP" altLang="en-US" sz="2400">
              <a:latin typeface="Times New Roman" pitchFamily="18" charset="0"/>
            </a:endParaRPr>
          </a:p>
        </p:txBody>
      </p:sp>
      <p:sp>
        <p:nvSpPr>
          <p:cNvPr id="29709" name="Rectangle 13"/>
          <p:cNvSpPr>
            <a:spLocks noChangeArrowheads="1"/>
          </p:cNvSpPr>
          <p:nvPr/>
        </p:nvSpPr>
        <p:spPr bwMode="auto">
          <a:xfrm rot="1893011">
            <a:off x="4724400" y="3505200"/>
            <a:ext cx="457200" cy="1371600"/>
          </a:xfrm>
          <a:prstGeom prst="rect">
            <a:avLst/>
          </a:prstGeom>
          <a:noFill/>
          <a:ln w="57150" cmpd="thinThick">
            <a:solidFill>
              <a:schemeClr val="tx1"/>
            </a:solidFill>
            <a:miter lim="800000"/>
            <a:headEnd/>
            <a:tailEnd/>
          </a:ln>
          <a:effectLst/>
        </p:spPr>
        <p:txBody>
          <a:bodyPr vert="eaVert" wrap="none" anchor="ctr"/>
          <a:lstStyle/>
          <a:p>
            <a:pPr algn="ctr"/>
            <a:r>
              <a:rPr lang="ja-JP" altLang="en-US" sz="2400">
                <a:latin typeface="Times New Roman" pitchFamily="18" charset="0"/>
              </a:rPr>
              <a:t>人口減少</a:t>
            </a:r>
          </a:p>
        </p:txBody>
      </p:sp>
      <p:sp>
        <p:nvSpPr>
          <p:cNvPr id="29710" name="Rectangle 14"/>
          <p:cNvSpPr>
            <a:spLocks noChangeArrowheads="1"/>
          </p:cNvSpPr>
          <p:nvPr/>
        </p:nvSpPr>
        <p:spPr bwMode="auto">
          <a:xfrm>
            <a:off x="5791200" y="3124200"/>
            <a:ext cx="609600" cy="990600"/>
          </a:xfrm>
          <a:prstGeom prst="rect">
            <a:avLst/>
          </a:prstGeom>
          <a:noFill/>
          <a:ln w="12700">
            <a:solidFill>
              <a:schemeClr val="tx1"/>
            </a:solidFill>
            <a:miter lim="800000"/>
            <a:headEnd/>
            <a:tailEnd/>
          </a:ln>
          <a:effectLst/>
        </p:spPr>
        <p:txBody>
          <a:bodyPr vert="eaVert" wrap="none" anchor="ctr"/>
          <a:lstStyle/>
          <a:p>
            <a:pPr algn="ctr"/>
            <a:r>
              <a:rPr lang="ja-JP" altLang="en-US" sz="2400" b="1">
                <a:latin typeface="Times New Roman" pitchFamily="18" charset="0"/>
              </a:rPr>
              <a:t>営団</a:t>
            </a:r>
            <a:endParaRPr lang="ja-JP" altLang="en-US" sz="2400">
              <a:latin typeface="Times New Roman" pitchFamily="18" charset="0"/>
            </a:endParaRPr>
          </a:p>
        </p:txBody>
      </p:sp>
      <p:sp>
        <p:nvSpPr>
          <p:cNvPr id="29711" name="Rectangle 15"/>
          <p:cNvSpPr>
            <a:spLocks noChangeArrowheads="1"/>
          </p:cNvSpPr>
          <p:nvPr/>
        </p:nvSpPr>
        <p:spPr bwMode="auto">
          <a:xfrm>
            <a:off x="7391400" y="3200400"/>
            <a:ext cx="609600" cy="914400"/>
          </a:xfrm>
          <a:prstGeom prst="rect">
            <a:avLst/>
          </a:prstGeom>
          <a:noFill/>
          <a:ln w="12700">
            <a:solidFill>
              <a:schemeClr val="tx1"/>
            </a:solidFill>
            <a:miter lim="800000"/>
            <a:headEnd/>
            <a:tailEnd/>
          </a:ln>
          <a:effectLst/>
        </p:spPr>
        <p:txBody>
          <a:bodyPr vert="eaVert" wrap="none" anchor="ctr"/>
          <a:lstStyle/>
          <a:p>
            <a:pPr algn="ctr"/>
            <a:r>
              <a:rPr lang="ja-JP" altLang="en-US" sz="2000">
                <a:latin typeface="Times New Roman" pitchFamily="18" charset="0"/>
              </a:rPr>
              <a:t>都営</a:t>
            </a:r>
            <a:endParaRPr lang="ja-JP" altLang="en-US" sz="2400">
              <a:latin typeface="Times New Roman" pitchFamily="18" charset="0"/>
            </a:endParaRPr>
          </a:p>
        </p:txBody>
      </p:sp>
      <p:sp>
        <p:nvSpPr>
          <p:cNvPr id="29712" name="Rectangle 16"/>
          <p:cNvSpPr>
            <a:spLocks noChangeArrowheads="1"/>
          </p:cNvSpPr>
          <p:nvPr/>
        </p:nvSpPr>
        <p:spPr bwMode="auto">
          <a:xfrm>
            <a:off x="5334000" y="152400"/>
            <a:ext cx="3048000" cy="533400"/>
          </a:xfrm>
          <a:prstGeom prst="rect">
            <a:avLst/>
          </a:prstGeom>
          <a:noFill/>
          <a:ln w="9525">
            <a:solidFill>
              <a:schemeClr val="tx1"/>
            </a:solidFill>
            <a:miter lim="800000"/>
            <a:headEnd/>
            <a:tailEnd/>
          </a:ln>
          <a:effectLst/>
        </p:spPr>
        <p:txBody>
          <a:bodyPr wrap="none" anchor="ctr"/>
          <a:lstStyle/>
          <a:p>
            <a:r>
              <a:rPr lang="ja-JP" altLang="en-US" sz="1600" b="1">
                <a:latin typeface="Times New Roman" pitchFamily="18" charset="0"/>
              </a:rPr>
              <a:t>大東急　</a:t>
            </a:r>
            <a:r>
              <a:rPr lang="ja-JP" altLang="en-US" sz="1600">
                <a:latin typeface="Times New Roman" pitchFamily="18" charset="0"/>
              </a:rPr>
              <a:t>・五島慶太、利光鶴松の夢</a:t>
            </a:r>
          </a:p>
          <a:p>
            <a:r>
              <a:rPr lang="ja-JP" altLang="en-US" sz="1600">
                <a:latin typeface="Times New Roman" pitchFamily="18" charset="0"/>
              </a:rPr>
              <a:t>東武西武併存・根津嘉一郎の現実</a:t>
            </a:r>
            <a:endParaRPr lang="ja-JP" altLang="en-US" sz="2400">
              <a:latin typeface="Times New Roman" pitchFamily="18" charset="0"/>
            </a:endParaRPr>
          </a:p>
        </p:txBody>
      </p:sp>
      <p:sp>
        <p:nvSpPr>
          <p:cNvPr id="29713" name="Rectangle 17"/>
          <p:cNvSpPr>
            <a:spLocks noChangeArrowheads="1"/>
          </p:cNvSpPr>
          <p:nvPr/>
        </p:nvSpPr>
        <p:spPr bwMode="auto">
          <a:xfrm rot="-4548832">
            <a:off x="6515100" y="1409700"/>
            <a:ext cx="457200" cy="1447800"/>
          </a:xfrm>
          <a:prstGeom prst="rect">
            <a:avLst/>
          </a:prstGeom>
          <a:noFill/>
          <a:ln w="9525">
            <a:solidFill>
              <a:schemeClr val="tx1"/>
            </a:solidFill>
            <a:miter lim="800000"/>
            <a:headEnd/>
            <a:tailEnd/>
          </a:ln>
          <a:effectLst/>
        </p:spPr>
        <p:txBody>
          <a:bodyPr vert="eaVert" wrap="none" anchor="ctr"/>
          <a:lstStyle/>
          <a:p>
            <a:pPr algn="ctr"/>
            <a:r>
              <a:rPr lang="ja-JP" altLang="en-US">
                <a:latin typeface="Times New Roman" pitchFamily="18" charset="0"/>
              </a:rPr>
              <a:t>私鉄骨格形成</a:t>
            </a:r>
          </a:p>
        </p:txBody>
      </p:sp>
      <p:sp>
        <p:nvSpPr>
          <p:cNvPr id="29714" name="Rectangle 18"/>
          <p:cNvSpPr>
            <a:spLocks noChangeArrowheads="1"/>
          </p:cNvSpPr>
          <p:nvPr/>
        </p:nvSpPr>
        <p:spPr bwMode="auto">
          <a:xfrm rot="1381474">
            <a:off x="8108950" y="3214688"/>
            <a:ext cx="349250" cy="2362200"/>
          </a:xfrm>
          <a:prstGeom prst="rect">
            <a:avLst/>
          </a:prstGeom>
          <a:noFill/>
          <a:ln w="57150">
            <a:solidFill>
              <a:schemeClr val="tx1"/>
            </a:solidFill>
            <a:prstDash val="dash"/>
            <a:miter lim="800000"/>
            <a:headEnd/>
            <a:tailEnd/>
          </a:ln>
          <a:effectLst/>
        </p:spPr>
        <p:txBody>
          <a:bodyPr vert="eaVert" wrap="none" anchor="ctr"/>
          <a:lstStyle/>
          <a:p>
            <a:pPr algn="ctr"/>
            <a:r>
              <a:rPr lang="ja-JP" altLang="en-US" sz="2000">
                <a:latin typeface="Times New Roman" pitchFamily="18" charset="0"/>
              </a:rPr>
              <a:t>相互直通運転</a:t>
            </a:r>
            <a:endParaRPr lang="ja-JP" altLang="en-US" sz="2400">
              <a:latin typeface="Times New Roman" pitchFamily="18" charset="0"/>
            </a:endParaRPr>
          </a:p>
        </p:txBody>
      </p:sp>
      <p:sp>
        <p:nvSpPr>
          <p:cNvPr id="29715" name="Rectangle 19"/>
          <p:cNvSpPr>
            <a:spLocks noChangeArrowheads="1"/>
          </p:cNvSpPr>
          <p:nvPr/>
        </p:nvSpPr>
        <p:spPr bwMode="auto">
          <a:xfrm>
            <a:off x="5638800" y="762000"/>
            <a:ext cx="2362200" cy="381000"/>
          </a:xfrm>
          <a:prstGeom prst="rect">
            <a:avLst/>
          </a:prstGeom>
          <a:noFill/>
          <a:ln w="9525">
            <a:solidFill>
              <a:schemeClr val="tx1"/>
            </a:solidFill>
            <a:miter lim="800000"/>
            <a:headEnd/>
            <a:tailEnd/>
          </a:ln>
          <a:effectLst/>
        </p:spPr>
        <p:txBody>
          <a:bodyPr wrap="none" anchor="ctr"/>
          <a:lstStyle/>
          <a:p>
            <a:pPr algn="ctr"/>
            <a:r>
              <a:rPr lang="ja-JP" altLang="en-US" sz="1600">
                <a:latin typeface="Times New Roman" pitchFamily="18" charset="0"/>
              </a:rPr>
              <a:t>交通営団設立・私鉄の出資</a:t>
            </a:r>
            <a:endParaRPr lang="ja-JP" altLang="en-US" sz="2400">
              <a:latin typeface="Times New Roman" pitchFamily="18" charset="0"/>
            </a:endParaRPr>
          </a:p>
        </p:txBody>
      </p:sp>
      <p:sp>
        <p:nvSpPr>
          <p:cNvPr id="29716" name="Rectangle 20"/>
          <p:cNvSpPr>
            <a:spLocks noChangeArrowheads="1"/>
          </p:cNvSpPr>
          <p:nvPr/>
        </p:nvSpPr>
        <p:spPr bwMode="auto">
          <a:xfrm>
            <a:off x="1981200" y="6019800"/>
            <a:ext cx="2895600" cy="685800"/>
          </a:xfrm>
          <a:prstGeom prst="rect">
            <a:avLst/>
          </a:prstGeom>
          <a:noFill/>
          <a:ln w="76200" cmpd="tri">
            <a:solidFill>
              <a:schemeClr val="tx1"/>
            </a:solidFill>
            <a:miter lim="800000"/>
            <a:headEnd/>
            <a:tailEnd/>
          </a:ln>
          <a:effectLst/>
        </p:spPr>
        <p:txBody>
          <a:bodyPr wrap="none" anchor="ctr"/>
          <a:lstStyle/>
          <a:p>
            <a:pPr algn="ctr"/>
            <a:r>
              <a:rPr lang="ja-JP" altLang="en-US" sz="2400">
                <a:latin typeface="Times New Roman" pitchFamily="18" charset="0"/>
              </a:rPr>
              <a:t>ＪＲ・私鉄デュアル化</a:t>
            </a:r>
          </a:p>
        </p:txBody>
      </p:sp>
      <p:sp>
        <p:nvSpPr>
          <p:cNvPr id="29717" name="Oval 21"/>
          <p:cNvSpPr>
            <a:spLocks noChangeArrowheads="1"/>
          </p:cNvSpPr>
          <p:nvPr/>
        </p:nvSpPr>
        <p:spPr bwMode="auto">
          <a:xfrm>
            <a:off x="1981200" y="3962400"/>
            <a:ext cx="1143000" cy="838200"/>
          </a:xfrm>
          <a:prstGeom prst="ellipse">
            <a:avLst/>
          </a:prstGeom>
          <a:noFill/>
          <a:ln w="9525">
            <a:solidFill>
              <a:schemeClr val="tx1"/>
            </a:solidFill>
            <a:prstDash val="dash"/>
            <a:round/>
            <a:headEnd/>
            <a:tailEnd/>
          </a:ln>
          <a:effectLst/>
        </p:spPr>
        <p:txBody>
          <a:bodyPr wrap="none" anchor="ctr"/>
          <a:lstStyle/>
          <a:p>
            <a:pPr algn="ctr"/>
            <a:r>
              <a:rPr lang="ja-JP" altLang="en-US" sz="2400">
                <a:latin typeface="Times New Roman" pitchFamily="18" charset="0"/>
              </a:rPr>
              <a:t>ＪＲ東</a:t>
            </a:r>
          </a:p>
          <a:p>
            <a:pPr algn="ctr"/>
            <a:r>
              <a:rPr lang="ja-JP" altLang="en-US" sz="2400">
                <a:latin typeface="Times New Roman" pitchFamily="18" charset="0"/>
              </a:rPr>
              <a:t>優位</a:t>
            </a:r>
          </a:p>
        </p:txBody>
      </p:sp>
      <p:sp>
        <p:nvSpPr>
          <p:cNvPr id="29718" name="Oval 22"/>
          <p:cNvSpPr>
            <a:spLocks noChangeArrowheads="1"/>
          </p:cNvSpPr>
          <p:nvPr/>
        </p:nvSpPr>
        <p:spPr bwMode="auto">
          <a:xfrm>
            <a:off x="5791200" y="5181600"/>
            <a:ext cx="1295400" cy="838200"/>
          </a:xfrm>
          <a:prstGeom prst="ellipse">
            <a:avLst/>
          </a:prstGeom>
          <a:noFill/>
          <a:ln w="57150">
            <a:solidFill>
              <a:schemeClr val="tx1"/>
            </a:solidFill>
            <a:prstDash val="dash"/>
            <a:round/>
            <a:headEnd/>
            <a:tailEnd/>
          </a:ln>
          <a:effectLst/>
        </p:spPr>
        <p:txBody>
          <a:bodyPr wrap="none" anchor="ctr"/>
          <a:lstStyle/>
          <a:p>
            <a:pPr algn="ctr"/>
            <a:r>
              <a:rPr lang="ja-JP" altLang="en-US" sz="2400" b="1">
                <a:latin typeface="Times New Roman" pitchFamily="18" charset="0"/>
              </a:rPr>
              <a:t>私鉄統合</a:t>
            </a:r>
            <a:endParaRPr lang="ja-JP" altLang="en-US" sz="2400">
              <a:latin typeface="Times New Roman" pitchFamily="18" charset="0"/>
            </a:endParaRPr>
          </a:p>
        </p:txBody>
      </p:sp>
      <p:sp>
        <p:nvSpPr>
          <p:cNvPr id="29719" name="Oval 23"/>
          <p:cNvSpPr>
            <a:spLocks noChangeArrowheads="1"/>
          </p:cNvSpPr>
          <p:nvPr/>
        </p:nvSpPr>
        <p:spPr bwMode="auto">
          <a:xfrm>
            <a:off x="2057400" y="4800600"/>
            <a:ext cx="1600200" cy="381000"/>
          </a:xfrm>
          <a:prstGeom prst="ellipse">
            <a:avLst/>
          </a:prstGeom>
          <a:noFill/>
          <a:ln w="9525">
            <a:solidFill>
              <a:schemeClr val="tx1"/>
            </a:solidFill>
            <a:round/>
            <a:headEnd/>
            <a:tailEnd/>
          </a:ln>
          <a:effectLst/>
        </p:spPr>
        <p:txBody>
          <a:bodyPr wrap="none" anchor="ctr"/>
          <a:lstStyle/>
          <a:p>
            <a:pPr algn="ctr"/>
            <a:r>
              <a:rPr lang="ja-JP" altLang="en-US" sz="2000">
                <a:latin typeface="Times New Roman" pitchFamily="18" charset="0"/>
              </a:rPr>
              <a:t>次世代</a:t>
            </a:r>
            <a:r>
              <a:rPr lang="en-US" altLang="ja-JP" sz="2000">
                <a:latin typeface="Times New Roman" pitchFamily="18" charset="0"/>
              </a:rPr>
              <a:t>SUICA</a:t>
            </a:r>
            <a:endParaRPr lang="en-US" altLang="ja-JP" sz="2400">
              <a:latin typeface="Times New Roman" pitchFamily="18" charset="0"/>
            </a:endParaRPr>
          </a:p>
        </p:txBody>
      </p:sp>
      <p:sp>
        <p:nvSpPr>
          <p:cNvPr id="29720" name="Rectangle 24"/>
          <p:cNvSpPr>
            <a:spLocks noChangeArrowheads="1"/>
          </p:cNvSpPr>
          <p:nvPr/>
        </p:nvSpPr>
        <p:spPr bwMode="auto">
          <a:xfrm rot="671867">
            <a:off x="5638800" y="1371600"/>
            <a:ext cx="2362200" cy="381000"/>
          </a:xfrm>
          <a:prstGeom prst="rect">
            <a:avLst/>
          </a:prstGeom>
          <a:noFill/>
          <a:ln w="9525">
            <a:solidFill>
              <a:schemeClr val="tx1"/>
            </a:solidFill>
            <a:miter lim="800000"/>
            <a:headEnd/>
            <a:tailEnd/>
          </a:ln>
          <a:effectLst/>
        </p:spPr>
        <p:txBody>
          <a:bodyPr wrap="none" anchor="ctr"/>
          <a:lstStyle/>
          <a:p>
            <a:pPr algn="ctr"/>
            <a:r>
              <a:rPr lang="ja-JP" altLang="en-US" sz="1600">
                <a:latin typeface="Times New Roman" pitchFamily="18" charset="0"/>
              </a:rPr>
              <a:t>戦後：</a:t>
            </a:r>
            <a:r>
              <a:rPr lang="ja-JP" altLang="en-US" sz="1600" b="1">
                <a:latin typeface="Times New Roman" pitchFamily="18" charset="0"/>
              </a:rPr>
              <a:t>大東急</a:t>
            </a:r>
            <a:r>
              <a:rPr lang="ja-JP" altLang="en-US" sz="1600">
                <a:latin typeface="Times New Roman" pitchFamily="18" charset="0"/>
              </a:rPr>
              <a:t>の崩壊</a:t>
            </a:r>
            <a:endParaRPr lang="ja-JP" altLang="en-US" sz="2400">
              <a:latin typeface="Times New Roman" pitchFamily="18" charset="0"/>
            </a:endParaRPr>
          </a:p>
        </p:txBody>
      </p:sp>
      <p:sp>
        <p:nvSpPr>
          <p:cNvPr id="29721" name="AutoShape 25"/>
          <p:cNvSpPr>
            <a:spLocks noChangeArrowheads="1"/>
          </p:cNvSpPr>
          <p:nvPr/>
        </p:nvSpPr>
        <p:spPr bwMode="auto">
          <a:xfrm>
            <a:off x="2514600" y="1371600"/>
            <a:ext cx="304800" cy="457200"/>
          </a:xfrm>
          <a:prstGeom prst="leftRightArrow">
            <a:avLst>
              <a:gd name="adj1" fmla="val 50000"/>
              <a:gd name="adj2" fmla="val 20000"/>
            </a:avLst>
          </a:prstGeom>
          <a:noFill/>
          <a:ln w="9525">
            <a:solidFill>
              <a:schemeClr val="tx1"/>
            </a:solidFill>
            <a:prstDash val="dashDot"/>
            <a:miter lim="800000"/>
            <a:headEnd/>
            <a:tailEnd/>
          </a:ln>
          <a:effectLst/>
        </p:spPr>
        <p:txBody>
          <a:bodyPr wrap="none" anchor="ctr"/>
          <a:lstStyle/>
          <a:p>
            <a:endParaRPr lang="ja-JP" altLang="en-US"/>
          </a:p>
        </p:txBody>
      </p:sp>
      <p:sp>
        <p:nvSpPr>
          <p:cNvPr id="29722" name="AutoShape 26"/>
          <p:cNvSpPr>
            <a:spLocks noChangeArrowheads="1"/>
          </p:cNvSpPr>
          <p:nvPr/>
        </p:nvSpPr>
        <p:spPr bwMode="auto">
          <a:xfrm rot="-2661418">
            <a:off x="2298700" y="2159000"/>
            <a:ext cx="976313" cy="304800"/>
          </a:xfrm>
          <a:prstGeom prst="leftArrow">
            <a:avLst>
              <a:gd name="adj1" fmla="val 50000"/>
              <a:gd name="adj2" fmla="val 80078"/>
            </a:avLst>
          </a:prstGeom>
          <a:noFill/>
          <a:ln w="9525">
            <a:solidFill>
              <a:schemeClr val="tx1"/>
            </a:solidFill>
            <a:prstDash val="dash"/>
            <a:miter lim="800000"/>
            <a:headEnd/>
            <a:tailEnd/>
          </a:ln>
          <a:effectLst/>
        </p:spPr>
        <p:txBody>
          <a:bodyPr wrap="none" anchor="ctr"/>
          <a:lstStyle/>
          <a:p>
            <a:endParaRPr lang="ja-JP" altLang="en-US"/>
          </a:p>
        </p:txBody>
      </p:sp>
      <p:sp>
        <p:nvSpPr>
          <p:cNvPr id="29723" name="Oval 27"/>
          <p:cNvSpPr>
            <a:spLocks noChangeArrowheads="1"/>
          </p:cNvSpPr>
          <p:nvPr/>
        </p:nvSpPr>
        <p:spPr bwMode="auto">
          <a:xfrm>
            <a:off x="4495800" y="609600"/>
            <a:ext cx="685800" cy="1066800"/>
          </a:xfrm>
          <a:prstGeom prst="ellipse">
            <a:avLst/>
          </a:prstGeom>
          <a:noFill/>
          <a:ln w="9525">
            <a:solidFill>
              <a:schemeClr val="tx1"/>
            </a:solidFill>
            <a:prstDash val="dash"/>
            <a:round/>
            <a:headEnd/>
            <a:tailEnd/>
          </a:ln>
          <a:effectLst/>
        </p:spPr>
        <p:txBody>
          <a:bodyPr vert="eaVert" wrap="none" anchor="ctr"/>
          <a:lstStyle/>
          <a:p>
            <a:pPr algn="ctr"/>
            <a:r>
              <a:rPr lang="ja-JP" altLang="en-US">
                <a:latin typeface="Times New Roman" pitchFamily="18" charset="0"/>
              </a:rPr>
              <a:t>土地神話</a:t>
            </a:r>
            <a:endParaRPr lang="ja-JP" altLang="en-US" sz="2400">
              <a:latin typeface="Times New Roman" pitchFamily="18" charset="0"/>
            </a:endParaRPr>
          </a:p>
        </p:txBody>
      </p:sp>
      <p:sp>
        <p:nvSpPr>
          <p:cNvPr id="29724" name="AutoShape 28"/>
          <p:cNvSpPr>
            <a:spLocks noChangeArrowheads="1"/>
          </p:cNvSpPr>
          <p:nvPr/>
        </p:nvSpPr>
        <p:spPr bwMode="auto">
          <a:xfrm rot="-2661418">
            <a:off x="4205288" y="2895600"/>
            <a:ext cx="976312" cy="304800"/>
          </a:xfrm>
          <a:prstGeom prst="leftArrow">
            <a:avLst>
              <a:gd name="adj1" fmla="val 50000"/>
              <a:gd name="adj2" fmla="val 80078"/>
            </a:avLst>
          </a:prstGeom>
          <a:noFill/>
          <a:ln w="9525">
            <a:solidFill>
              <a:schemeClr val="tx1"/>
            </a:solidFill>
            <a:prstDash val="dash"/>
            <a:miter lim="800000"/>
            <a:headEnd/>
            <a:tailEnd/>
          </a:ln>
          <a:effectLst/>
        </p:spPr>
        <p:txBody>
          <a:bodyPr wrap="none" anchor="ctr"/>
          <a:lstStyle/>
          <a:p>
            <a:endParaRPr lang="ja-JP" altLang="en-US"/>
          </a:p>
        </p:txBody>
      </p:sp>
      <p:sp>
        <p:nvSpPr>
          <p:cNvPr id="29725" name="Rectangle 29"/>
          <p:cNvSpPr>
            <a:spLocks noChangeArrowheads="1"/>
          </p:cNvSpPr>
          <p:nvPr/>
        </p:nvSpPr>
        <p:spPr bwMode="auto">
          <a:xfrm>
            <a:off x="609600" y="381000"/>
            <a:ext cx="1752600" cy="685800"/>
          </a:xfrm>
          <a:prstGeom prst="rect">
            <a:avLst/>
          </a:prstGeom>
          <a:noFill/>
          <a:ln w="9525">
            <a:solidFill>
              <a:schemeClr val="tx1"/>
            </a:solidFill>
            <a:prstDash val="dash"/>
            <a:miter lim="800000"/>
            <a:headEnd/>
            <a:tailEnd/>
          </a:ln>
          <a:effectLst/>
        </p:spPr>
        <p:txBody>
          <a:bodyPr wrap="none" anchor="ctr"/>
          <a:lstStyle/>
          <a:p>
            <a:pPr algn="ctr"/>
            <a:r>
              <a:rPr lang="ja-JP" altLang="en-US" sz="2000">
                <a:latin typeface="Times New Roman" pitchFamily="18" charset="0"/>
              </a:rPr>
              <a:t>鉄道事業</a:t>
            </a:r>
          </a:p>
          <a:p>
            <a:pPr algn="ctr"/>
            <a:r>
              <a:rPr lang="en-US" altLang="ja-JP" sz="2000">
                <a:latin typeface="Times New Roman" pitchFamily="18" charset="0"/>
              </a:rPr>
              <a:t>(</a:t>
            </a:r>
            <a:r>
              <a:rPr lang="ja-JP" altLang="en-US" sz="2000">
                <a:latin typeface="Times New Roman" pitchFamily="18" charset="0"/>
              </a:rPr>
              <a:t>規則遵守）</a:t>
            </a:r>
          </a:p>
        </p:txBody>
      </p:sp>
      <p:sp>
        <p:nvSpPr>
          <p:cNvPr id="29726" name="AutoShape 30"/>
          <p:cNvSpPr>
            <a:spLocks noChangeArrowheads="1"/>
          </p:cNvSpPr>
          <p:nvPr/>
        </p:nvSpPr>
        <p:spPr bwMode="auto">
          <a:xfrm>
            <a:off x="2514600" y="457200"/>
            <a:ext cx="381000" cy="457200"/>
          </a:xfrm>
          <a:prstGeom prst="leftRightArrow">
            <a:avLst>
              <a:gd name="adj1" fmla="val 50000"/>
              <a:gd name="adj2" fmla="val 20000"/>
            </a:avLst>
          </a:prstGeom>
          <a:noFill/>
          <a:ln w="9525">
            <a:solidFill>
              <a:schemeClr val="tx1"/>
            </a:solidFill>
            <a:prstDash val="dashDot"/>
            <a:miter lim="800000"/>
            <a:headEnd/>
            <a:tailEnd/>
          </a:ln>
          <a:effectLst/>
        </p:spPr>
        <p:txBody>
          <a:bodyPr wrap="none" anchor="ctr"/>
          <a:lstStyle/>
          <a:p>
            <a:endParaRPr lang="ja-JP" altLang="en-US"/>
          </a:p>
        </p:txBody>
      </p:sp>
      <p:sp>
        <p:nvSpPr>
          <p:cNvPr id="29727" name="AutoShape 31"/>
          <p:cNvSpPr>
            <a:spLocks noChangeArrowheads="1"/>
          </p:cNvSpPr>
          <p:nvPr/>
        </p:nvSpPr>
        <p:spPr bwMode="auto">
          <a:xfrm rot="-11540462">
            <a:off x="5119688" y="5181600"/>
            <a:ext cx="595312" cy="304800"/>
          </a:xfrm>
          <a:prstGeom prst="leftArrow">
            <a:avLst>
              <a:gd name="adj1" fmla="val 50000"/>
              <a:gd name="adj2" fmla="val 48828"/>
            </a:avLst>
          </a:prstGeom>
          <a:noFill/>
          <a:ln w="9525">
            <a:solidFill>
              <a:schemeClr val="tx1"/>
            </a:solidFill>
            <a:prstDash val="dash"/>
            <a:miter lim="800000"/>
            <a:headEnd/>
            <a:tailEnd/>
          </a:ln>
          <a:effectLst/>
        </p:spPr>
        <p:txBody>
          <a:bodyPr wrap="none" anchor="ctr"/>
          <a:lstStyle/>
          <a:p>
            <a:endParaRPr lang="ja-JP" altLang="en-US"/>
          </a:p>
        </p:txBody>
      </p:sp>
      <p:sp>
        <p:nvSpPr>
          <p:cNvPr id="29728" name="Oval 32"/>
          <p:cNvSpPr>
            <a:spLocks noChangeArrowheads="1"/>
          </p:cNvSpPr>
          <p:nvPr/>
        </p:nvSpPr>
        <p:spPr bwMode="auto">
          <a:xfrm>
            <a:off x="3200400" y="2133600"/>
            <a:ext cx="1447800" cy="533400"/>
          </a:xfrm>
          <a:prstGeom prst="ellipse">
            <a:avLst/>
          </a:prstGeom>
          <a:noFill/>
          <a:ln w="57150" cmpd="thinThick">
            <a:solidFill>
              <a:schemeClr val="tx1"/>
            </a:solidFill>
            <a:round/>
            <a:headEnd/>
            <a:tailEnd/>
          </a:ln>
          <a:effectLst/>
        </p:spPr>
        <p:txBody>
          <a:bodyPr wrap="none" anchor="ctr"/>
          <a:lstStyle/>
          <a:p>
            <a:pPr algn="ctr"/>
            <a:r>
              <a:rPr lang="ja-JP" altLang="en-US">
                <a:latin typeface="Times New Roman" pitchFamily="18" charset="0"/>
              </a:rPr>
              <a:t>グローバル化</a:t>
            </a:r>
            <a:endParaRPr lang="ja-JP" altLang="en-US" sz="2400">
              <a:latin typeface="Times New Roman" pitchFamily="18" charset="0"/>
            </a:endParaRPr>
          </a:p>
        </p:txBody>
      </p:sp>
      <p:sp>
        <p:nvSpPr>
          <p:cNvPr id="29729" name="AutoShape 33"/>
          <p:cNvSpPr>
            <a:spLocks noChangeArrowheads="1"/>
          </p:cNvSpPr>
          <p:nvPr/>
        </p:nvSpPr>
        <p:spPr bwMode="auto">
          <a:xfrm rot="-10623810">
            <a:off x="4648200" y="2286000"/>
            <a:ext cx="290513" cy="304800"/>
          </a:xfrm>
          <a:prstGeom prst="leftArrow">
            <a:avLst>
              <a:gd name="adj1" fmla="val 50000"/>
              <a:gd name="adj2" fmla="val 25000"/>
            </a:avLst>
          </a:prstGeom>
          <a:noFill/>
          <a:ln w="9525">
            <a:solidFill>
              <a:schemeClr val="tx1"/>
            </a:solidFill>
            <a:prstDash val="dash"/>
            <a:miter lim="800000"/>
            <a:headEnd/>
            <a:tailEnd/>
          </a:ln>
          <a:effectLst/>
        </p:spPr>
        <p:txBody>
          <a:bodyPr wrap="none" anchor="ctr"/>
          <a:lstStyle/>
          <a:p>
            <a:endParaRPr lang="ja-JP" altLang="en-US"/>
          </a:p>
        </p:txBody>
      </p:sp>
      <p:sp>
        <p:nvSpPr>
          <p:cNvPr id="29730" name="AutoShape 34"/>
          <p:cNvSpPr>
            <a:spLocks noChangeArrowheads="1"/>
          </p:cNvSpPr>
          <p:nvPr/>
        </p:nvSpPr>
        <p:spPr bwMode="auto">
          <a:xfrm rot="-25211217">
            <a:off x="6405563" y="4348162"/>
            <a:ext cx="723900" cy="942975"/>
          </a:xfrm>
          <a:prstGeom prst="leftArrow">
            <a:avLst>
              <a:gd name="adj1" fmla="val 38917"/>
              <a:gd name="adj2" fmla="val 13375"/>
            </a:avLst>
          </a:prstGeom>
          <a:noFill/>
          <a:ln w="9525">
            <a:solidFill>
              <a:schemeClr val="tx1"/>
            </a:solidFill>
            <a:prstDash val="dash"/>
            <a:miter lim="800000"/>
            <a:headEnd/>
            <a:tailEnd/>
          </a:ln>
          <a:effectLst/>
        </p:spPr>
        <p:txBody>
          <a:bodyPr vert="eaVert" wrap="none" anchor="ctr"/>
          <a:lstStyle/>
          <a:p>
            <a:pPr algn="ctr"/>
            <a:r>
              <a:rPr lang="ja-JP" altLang="en-US" sz="2400">
                <a:latin typeface="Times New Roman" pitchFamily="18" charset="0"/>
              </a:rPr>
              <a:t>政策ツール</a:t>
            </a:r>
          </a:p>
        </p:txBody>
      </p:sp>
      <p:sp>
        <p:nvSpPr>
          <p:cNvPr id="29731" name="Oval 35"/>
          <p:cNvSpPr>
            <a:spLocks noChangeArrowheads="1"/>
          </p:cNvSpPr>
          <p:nvPr/>
        </p:nvSpPr>
        <p:spPr bwMode="auto">
          <a:xfrm>
            <a:off x="7696200" y="2057400"/>
            <a:ext cx="1371600" cy="914400"/>
          </a:xfrm>
          <a:prstGeom prst="ellipse">
            <a:avLst/>
          </a:prstGeom>
          <a:noFill/>
          <a:ln w="9525">
            <a:solidFill>
              <a:schemeClr val="tx1"/>
            </a:solidFill>
            <a:prstDash val="dash"/>
            <a:round/>
            <a:headEnd/>
            <a:tailEnd/>
          </a:ln>
          <a:effectLst/>
        </p:spPr>
        <p:txBody>
          <a:bodyPr wrap="none" anchor="ctr"/>
          <a:lstStyle/>
          <a:p>
            <a:pPr algn="ctr"/>
            <a:r>
              <a:rPr lang="ja-JP" altLang="en-US" sz="1600">
                <a:latin typeface="Times New Roman" pitchFamily="18" charset="0"/>
              </a:rPr>
              <a:t>ネットワーク性</a:t>
            </a:r>
          </a:p>
          <a:p>
            <a:pPr algn="ctr"/>
            <a:r>
              <a:rPr lang="ja-JP" altLang="en-US" sz="1600">
                <a:latin typeface="Times New Roman" pitchFamily="18" charset="0"/>
              </a:rPr>
              <a:t>でＪＲに劣後</a:t>
            </a:r>
          </a:p>
        </p:txBody>
      </p:sp>
      <p:sp>
        <p:nvSpPr>
          <p:cNvPr id="29732" name="Rectangle 36"/>
          <p:cNvSpPr>
            <a:spLocks noChangeArrowheads="1"/>
          </p:cNvSpPr>
          <p:nvPr/>
        </p:nvSpPr>
        <p:spPr bwMode="auto">
          <a:xfrm>
            <a:off x="76200" y="4259263"/>
            <a:ext cx="1752600" cy="609600"/>
          </a:xfrm>
          <a:prstGeom prst="rect">
            <a:avLst/>
          </a:prstGeom>
          <a:noFill/>
          <a:ln w="9525">
            <a:solidFill>
              <a:schemeClr val="tx1"/>
            </a:solidFill>
            <a:prstDash val="dash"/>
            <a:miter lim="800000"/>
            <a:headEnd/>
            <a:tailEnd/>
          </a:ln>
          <a:effectLst/>
        </p:spPr>
        <p:txBody>
          <a:bodyPr wrap="none" anchor="ctr"/>
          <a:lstStyle/>
          <a:p>
            <a:pPr algn="ctr"/>
            <a:r>
              <a:rPr lang="ja-JP" altLang="en-US" sz="1600">
                <a:latin typeface="Times New Roman" pitchFamily="18" charset="0"/>
              </a:rPr>
              <a:t>首都圏・黒字三千億</a:t>
            </a:r>
          </a:p>
          <a:p>
            <a:pPr algn="ctr"/>
            <a:r>
              <a:rPr lang="ja-JP" altLang="en-US" sz="1600">
                <a:solidFill>
                  <a:srgbClr val="FF3300"/>
                </a:solidFill>
                <a:latin typeface="Times New Roman" pitchFamily="18" charset="0"/>
              </a:rPr>
              <a:t>地方圏</a:t>
            </a:r>
            <a:r>
              <a:rPr lang="ja-JP" altLang="en-US" sz="1600">
                <a:latin typeface="Times New Roman" pitchFamily="18" charset="0"/>
              </a:rPr>
              <a:t>・</a:t>
            </a:r>
            <a:r>
              <a:rPr lang="ja-JP" altLang="en-US" sz="1600">
                <a:solidFill>
                  <a:srgbClr val="FF3300"/>
                </a:solidFill>
                <a:latin typeface="Times New Roman" pitchFamily="18" charset="0"/>
              </a:rPr>
              <a:t>赤字二千億</a:t>
            </a:r>
          </a:p>
        </p:txBody>
      </p:sp>
      <p:sp>
        <p:nvSpPr>
          <p:cNvPr id="29733" name="Oval 37"/>
          <p:cNvSpPr>
            <a:spLocks noChangeArrowheads="1"/>
          </p:cNvSpPr>
          <p:nvPr/>
        </p:nvSpPr>
        <p:spPr bwMode="auto">
          <a:xfrm>
            <a:off x="3276600" y="4267200"/>
            <a:ext cx="1143000" cy="3810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顧客管理</a:t>
            </a:r>
            <a:endParaRPr lang="ja-JP" altLang="en-US" sz="2400">
              <a:latin typeface="Times New Roman" pitchFamily="18" charset="0"/>
            </a:endParaRPr>
          </a:p>
        </p:txBody>
      </p:sp>
      <p:sp>
        <p:nvSpPr>
          <p:cNvPr id="29734" name="AutoShape 38"/>
          <p:cNvSpPr>
            <a:spLocks noChangeArrowheads="1"/>
          </p:cNvSpPr>
          <p:nvPr/>
        </p:nvSpPr>
        <p:spPr bwMode="auto">
          <a:xfrm rot="-11540462">
            <a:off x="914400" y="5486400"/>
            <a:ext cx="2667000" cy="152400"/>
          </a:xfrm>
          <a:prstGeom prst="leftArrow">
            <a:avLst>
              <a:gd name="adj1" fmla="val 50000"/>
              <a:gd name="adj2" fmla="val 437500"/>
            </a:avLst>
          </a:prstGeom>
          <a:noFill/>
          <a:ln w="9525">
            <a:solidFill>
              <a:schemeClr val="tx1"/>
            </a:solidFill>
            <a:prstDash val="dash"/>
            <a:miter lim="800000"/>
            <a:headEnd/>
            <a:tailEnd/>
          </a:ln>
          <a:effectLst/>
        </p:spPr>
        <p:txBody>
          <a:bodyPr wrap="none" anchor="ctr"/>
          <a:lstStyle/>
          <a:p>
            <a:endParaRPr lang="ja-JP" altLang="en-US"/>
          </a:p>
        </p:txBody>
      </p:sp>
      <p:sp>
        <p:nvSpPr>
          <p:cNvPr id="29737" name="AutoShape 41"/>
          <p:cNvSpPr>
            <a:spLocks noChangeArrowheads="1"/>
          </p:cNvSpPr>
          <p:nvPr/>
        </p:nvSpPr>
        <p:spPr bwMode="auto">
          <a:xfrm rot="-6626987">
            <a:off x="6907212" y="5764213"/>
            <a:ext cx="282575" cy="533400"/>
          </a:xfrm>
          <a:prstGeom prst="leftArrow">
            <a:avLst>
              <a:gd name="adj1" fmla="val 50000"/>
              <a:gd name="adj2" fmla="val 25000"/>
            </a:avLst>
          </a:prstGeom>
          <a:noFill/>
          <a:ln w="9525">
            <a:solidFill>
              <a:schemeClr val="tx1"/>
            </a:solidFill>
            <a:prstDash val="dash"/>
            <a:miter lim="800000"/>
            <a:headEnd/>
            <a:tailEnd/>
          </a:ln>
          <a:effectLst/>
        </p:spPr>
        <p:txBody>
          <a:bodyPr wrap="none" anchor="ctr"/>
          <a:lstStyle/>
          <a:p>
            <a:endParaRPr lang="ja-JP" altLang="en-US"/>
          </a:p>
        </p:txBody>
      </p:sp>
      <p:sp>
        <p:nvSpPr>
          <p:cNvPr id="29738" name="AutoShape 42"/>
          <p:cNvSpPr>
            <a:spLocks noChangeArrowheads="1"/>
          </p:cNvSpPr>
          <p:nvPr/>
        </p:nvSpPr>
        <p:spPr bwMode="auto">
          <a:xfrm rot="-24277551">
            <a:off x="4876800" y="6096000"/>
            <a:ext cx="1049338" cy="185738"/>
          </a:xfrm>
          <a:prstGeom prst="leftArrow">
            <a:avLst>
              <a:gd name="adj1" fmla="val 50000"/>
              <a:gd name="adj2" fmla="val 141239"/>
            </a:avLst>
          </a:prstGeom>
          <a:noFill/>
          <a:ln w="9525">
            <a:solidFill>
              <a:schemeClr val="tx1"/>
            </a:solidFill>
            <a:prstDash val="dash"/>
            <a:miter lim="800000"/>
            <a:headEnd/>
            <a:tailEnd/>
          </a:ln>
          <a:effectLst/>
        </p:spPr>
        <p:txBody>
          <a:bodyPr wrap="none" anchor="ctr"/>
          <a:lstStyle/>
          <a:p>
            <a:endParaRPr lang="ja-JP" altLang="en-US"/>
          </a:p>
        </p:txBody>
      </p:sp>
      <p:sp>
        <p:nvSpPr>
          <p:cNvPr id="29739" name="Oval 43"/>
          <p:cNvSpPr>
            <a:spLocks noChangeArrowheads="1"/>
          </p:cNvSpPr>
          <p:nvPr/>
        </p:nvSpPr>
        <p:spPr bwMode="auto">
          <a:xfrm>
            <a:off x="6324600" y="4038600"/>
            <a:ext cx="1219200" cy="381000"/>
          </a:xfrm>
          <a:prstGeom prst="ellipse">
            <a:avLst/>
          </a:prstGeom>
          <a:noFill/>
          <a:ln w="9525">
            <a:solidFill>
              <a:schemeClr val="tx1"/>
            </a:solidFill>
            <a:prstDash val="dash"/>
            <a:round/>
            <a:headEnd/>
            <a:tailEnd/>
          </a:ln>
          <a:effectLst/>
        </p:spPr>
        <p:txBody>
          <a:bodyPr wrap="none" anchor="ctr"/>
          <a:lstStyle/>
          <a:p>
            <a:pPr algn="ctr"/>
            <a:r>
              <a:rPr lang="ja-JP" altLang="en-US" sz="2000">
                <a:latin typeface="Times New Roman" pitchFamily="18" charset="0"/>
              </a:rPr>
              <a:t>民営化</a:t>
            </a:r>
            <a:endParaRPr lang="ja-JP" altLang="en-US" sz="2400">
              <a:latin typeface="Times New Roman" pitchFamily="18" charset="0"/>
            </a:endParaRPr>
          </a:p>
        </p:txBody>
      </p:sp>
      <p:sp>
        <p:nvSpPr>
          <p:cNvPr id="29740" name="AutoShape 44"/>
          <p:cNvSpPr>
            <a:spLocks noChangeArrowheads="1"/>
          </p:cNvSpPr>
          <p:nvPr/>
        </p:nvSpPr>
        <p:spPr bwMode="auto">
          <a:xfrm rot="-5425636">
            <a:off x="1346200" y="2000250"/>
            <a:ext cx="387350" cy="336550"/>
          </a:xfrm>
          <a:prstGeom prst="leftArrow">
            <a:avLst>
              <a:gd name="adj1" fmla="val 50000"/>
              <a:gd name="adj2" fmla="val 28774"/>
            </a:avLst>
          </a:prstGeom>
          <a:noFill/>
          <a:ln w="9525">
            <a:solidFill>
              <a:schemeClr val="tx1"/>
            </a:solidFill>
            <a:prstDash val="dash"/>
            <a:miter lim="800000"/>
            <a:headEnd/>
            <a:tailEnd/>
          </a:ln>
          <a:effectLst/>
        </p:spPr>
        <p:txBody>
          <a:bodyPr wrap="none" anchor="ctr"/>
          <a:lstStyle/>
          <a:p>
            <a:endParaRPr lang="ja-JP" altLang="en-US"/>
          </a:p>
        </p:txBody>
      </p:sp>
      <p:sp>
        <p:nvSpPr>
          <p:cNvPr id="29741" name="AutoShape 45"/>
          <p:cNvSpPr>
            <a:spLocks noChangeArrowheads="1"/>
          </p:cNvSpPr>
          <p:nvPr/>
        </p:nvSpPr>
        <p:spPr bwMode="auto">
          <a:xfrm rot="-5425636">
            <a:off x="1346200" y="2990850"/>
            <a:ext cx="387350" cy="336550"/>
          </a:xfrm>
          <a:prstGeom prst="leftArrow">
            <a:avLst>
              <a:gd name="adj1" fmla="val 50000"/>
              <a:gd name="adj2" fmla="val 28774"/>
            </a:avLst>
          </a:prstGeom>
          <a:noFill/>
          <a:ln w="9525">
            <a:solidFill>
              <a:schemeClr val="tx1"/>
            </a:solidFill>
            <a:prstDash val="dash"/>
            <a:miter lim="800000"/>
            <a:headEnd/>
            <a:tailEnd/>
          </a:ln>
          <a:effectLst/>
        </p:spPr>
        <p:txBody>
          <a:bodyPr wrap="none" anchor="ctr"/>
          <a:lstStyle/>
          <a:p>
            <a:endParaRPr lang="ja-JP" altLang="en-US"/>
          </a:p>
        </p:txBody>
      </p:sp>
      <p:sp>
        <p:nvSpPr>
          <p:cNvPr id="29742" name="AutoShape 46"/>
          <p:cNvSpPr>
            <a:spLocks noChangeArrowheads="1"/>
          </p:cNvSpPr>
          <p:nvPr/>
        </p:nvSpPr>
        <p:spPr bwMode="auto">
          <a:xfrm rot="-21545002">
            <a:off x="6324600" y="3505200"/>
            <a:ext cx="1049338" cy="490538"/>
          </a:xfrm>
          <a:prstGeom prst="leftArrow">
            <a:avLst>
              <a:gd name="adj1" fmla="val 50000"/>
              <a:gd name="adj2" fmla="val 53479"/>
            </a:avLst>
          </a:prstGeom>
          <a:noFill/>
          <a:ln w="9525">
            <a:solidFill>
              <a:schemeClr val="tx1"/>
            </a:solidFill>
            <a:prstDash val="dash"/>
            <a:miter lim="800000"/>
            <a:headEnd/>
            <a:tailEnd/>
          </a:ln>
          <a:effectLst/>
        </p:spPr>
        <p:txBody>
          <a:bodyPr wrap="none" anchor="ctr"/>
          <a:lstStyle/>
          <a:p>
            <a:pPr algn="ctr"/>
            <a:r>
              <a:rPr lang="ja-JP" altLang="en-US" sz="1600">
                <a:latin typeface="Times New Roman" pitchFamily="18" charset="0"/>
              </a:rPr>
              <a:t>統合論</a:t>
            </a:r>
            <a:endParaRPr lang="ja-JP" altLang="en-US" sz="2400">
              <a:latin typeface="Times New Roman" pitchFamily="18" charset="0"/>
            </a:endParaRPr>
          </a:p>
        </p:txBody>
      </p:sp>
      <p:sp>
        <p:nvSpPr>
          <p:cNvPr id="29743" name="AutoShape 47"/>
          <p:cNvSpPr>
            <a:spLocks noChangeArrowheads="1"/>
          </p:cNvSpPr>
          <p:nvPr/>
        </p:nvSpPr>
        <p:spPr bwMode="auto">
          <a:xfrm>
            <a:off x="6400800" y="2971800"/>
            <a:ext cx="990600" cy="609600"/>
          </a:xfrm>
          <a:prstGeom prst="leftRightArrow">
            <a:avLst>
              <a:gd name="adj1" fmla="val 50000"/>
              <a:gd name="adj2" fmla="val 32500"/>
            </a:avLst>
          </a:prstGeom>
          <a:noFill/>
          <a:ln w="9525">
            <a:solidFill>
              <a:schemeClr val="tx1"/>
            </a:solidFill>
            <a:prstDash val="dashDot"/>
            <a:miter lim="800000"/>
            <a:headEnd/>
            <a:tailEnd/>
          </a:ln>
          <a:effectLst/>
        </p:spPr>
        <p:txBody>
          <a:bodyPr wrap="none" anchor="ctr"/>
          <a:lstStyle/>
          <a:p>
            <a:pPr algn="ctr"/>
            <a:r>
              <a:rPr lang="ja-JP" altLang="en-US" sz="1600">
                <a:latin typeface="Times New Roman" pitchFamily="18" charset="0"/>
              </a:rPr>
              <a:t>運輸省</a:t>
            </a:r>
            <a:r>
              <a:rPr lang="en-US" altLang="ja-JP" sz="1600">
                <a:latin typeface="Times New Roman" pitchFamily="18" charset="0"/>
              </a:rPr>
              <a:t>vs</a:t>
            </a:r>
            <a:r>
              <a:rPr lang="ja-JP" altLang="en-US" sz="1600">
                <a:latin typeface="Times New Roman" pitchFamily="18" charset="0"/>
              </a:rPr>
              <a:t>都</a:t>
            </a:r>
            <a:endParaRPr lang="ja-JP" altLang="en-US" sz="2400">
              <a:latin typeface="Times New Roman" pitchFamily="18" charset="0"/>
            </a:endParaRPr>
          </a:p>
        </p:txBody>
      </p:sp>
      <p:sp>
        <p:nvSpPr>
          <p:cNvPr id="29744" name="Oval 48"/>
          <p:cNvSpPr>
            <a:spLocks noChangeArrowheads="1"/>
          </p:cNvSpPr>
          <p:nvPr/>
        </p:nvSpPr>
        <p:spPr bwMode="auto">
          <a:xfrm>
            <a:off x="76200" y="1971675"/>
            <a:ext cx="990600" cy="3048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運賃規制</a:t>
            </a:r>
            <a:endParaRPr lang="ja-JP" altLang="en-US" sz="2400">
              <a:latin typeface="Times New Roman" pitchFamily="18" charset="0"/>
            </a:endParaRPr>
          </a:p>
        </p:txBody>
      </p:sp>
      <p:sp>
        <p:nvSpPr>
          <p:cNvPr id="29745" name="Oval 49"/>
          <p:cNvSpPr>
            <a:spLocks noChangeArrowheads="1"/>
          </p:cNvSpPr>
          <p:nvPr/>
        </p:nvSpPr>
        <p:spPr bwMode="auto">
          <a:xfrm>
            <a:off x="17463" y="1052513"/>
            <a:ext cx="1098550" cy="319087"/>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投資</a:t>
            </a:r>
            <a:endParaRPr lang="ja-JP" altLang="en-US" sz="2400">
              <a:latin typeface="Times New Roman" pitchFamily="18" charset="0"/>
            </a:endParaRPr>
          </a:p>
        </p:txBody>
      </p:sp>
      <p:sp>
        <p:nvSpPr>
          <p:cNvPr id="29746" name="Text Box 50"/>
          <p:cNvSpPr txBox="1">
            <a:spLocks noChangeArrowheads="1"/>
          </p:cNvSpPr>
          <p:nvPr/>
        </p:nvSpPr>
        <p:spPr bwMode="auto">
          <a:xfrm>
            <a:off x="5927725" y="2595563"/>
            <a:ext cx="2027238" cy="376237"/>
          </a:xfrm>
          <a:prstGeom prst="rect">
            <a:avLst/>
          </a:prstGeom>
          <a:noFill/>
          <a:ln w="9525">
            <a:solidFill>
              <a:schemeClr val="tx1"/>
            </a:solidFill>
            <a:miter lim="800000"/>
            <a:headEnd/>
            <a:tailEnd/>
          </a:ln>
          <a:effectLst/>
        </p:spPr>
        <p:txBody>
          <a:bodyPr wrap="none">
            <a:spAutoFit/>
          </a:bodyPr>
          <a:lstStyle/>
          <a:p>
            <a:r>
              <a:rPr lang="ja-JP" altLang="en-US">
                <a:latin typeface="Times New Roman" pitchFamily="18" charset="0"/>
              </a:rPr>
              <a:t>地下鉄ネットワーク</a:t>
            </a:r>
            <a:endParaRPr lang="ja-JP" altLang="en-US" sz="2400">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2130425"/>
            <a:ext cx="7772400" cy="1470025"/>
          </a:xfrm>
          <a:solidFill>
            <a:srgbClr val="FFFF00"/>
          </a:solidFill>
        </p:spPr>
        <p:txBody>
          <a:bodyPr>
            <a:normAutofit/>
          </a:bodyPr>
          <a:lstStyle/>
          <a:p>
            <a:pPr algn="l"/>
            <a:r>
              <a:rPr lang="ja-JP" altLang="en-US" dirty="0" smtClean="0"/>
              <a:t>日本</a:t>
            </a:r>
            <a:r>
              <a:rPr lang="ja-JP" altLang="en-US" dirty="0"/>
              <a:t>の人流</a:t>
            </a:r>
            <a:r>
              <a:rPr lang="ja-JP" altLang="en-US" dirty="0" smtClean="0"/>
              <a:t>課題</a:t>
            </a:r>
            <a:endParaRPr kumimoji="1" lang="ja-JP" altLang="en-US" dirty="0"/>
          </a:p>
        </p:txBody>
      </p:sp>
      <p:sp>
        <p:nvSpPr>
          <p:cNvPr id="3" name="コンテンツ プレースホルダ 2"/>
          <p:cNvSpPr>
            <a:spLocks noGrp="1"/>
          </p:cNvSpPr>
          <p:nvPr>
            <p:ph type="subTitle" idx="1"/>
          </p:nvPr>
        </p:nvSpPr>
        <p:spPr>
          <a:xfrm>
            <a:off x="539552" y="4174232"/>
            <a:ext cx="7920880" cy="910952"/>
          </a:xfrm>
        </p:spPr>
        <p:txBody>
          <a:bodyPr>
            <a:normAutofit/>
          </a:bodyPr>
          <a:lstStyle/>
          <a:p>
            <a:pPr algn="l"/>
            <a:r>
              <a:rPr lang="ja-JP" altLang="en-US" sz="4000" dirty="0" smtClean="0">
                <a:solidFill>
                  <a:schemeClr val="tx1">
                    <a:lumMod val="95000"/>
                    <a:lumOff val="5000"/>
                  </a:schemeClr>
                </a:solidFill>
              </a:rPr>
              <a:t>アジアゲートウェイとリニア新幹線</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ja-JP" dirty="0" smtClean="0"/>
              <a:t>バス・ラピッド・トランジット</a:t>
            </a:r>
            <a:r>
              <a:rPr lang="en-US" altLang="ja-JP" dirty="0" smtClean="0"/>
              <a:t/>
            </a:r>
            <a:br>
              <a:rPr lang="en-US" altLang="ja-JP" dirty="0" smtClean="0"/>
            </a:br>
            <a:r>
              <a:rPr lang="ja-JP" altLang="ja-JP" dirty="0" smtClean="0"/>
              <a:t>（Bus Rapid Transit）</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バスによるラピッド・トランジット（＝都市大量旅客高速輸送</a:t>
            </a:r>
            <a:endParaRPr lang="en-US" altLang="ja-JP" dirty="0" smtClean="0"/>
          </a:p>
          <a:p>
            <a:r>
              <a:rPr kumimoji="1" lang="ja-JP" altLang="en-US" dirty="0" smtClean="0"/>
              <a:t>東日本大震災で被災した赤字ローカル線を</a:t>
            </a:r>
            <a:r>
              <a:rPr lang="ja-JP" altLang="en-US" dirty="0" smtClean="0"/>
              <a:t>鉄道線路として</a:t>
            </a:r>
            <a:r>
              <a:rPr kumimoji="1" lang="ja-JP" altLang="en-US" dirty="0" smtClean="0"/>
              <a:t>復旧するのではなく、利用者利便が向上した近代的なバス輸送に置き換える経営判断を、ＪＲ東日本はしている</a:t>
            </a:r>
            <a:endParaRPr kumimoji="1" lang="en-US" altLang="ja-JP" dirty="0" smtClean="0"/>
          </a:p>
          <a:p>
            <a:r>
              <a:rPr lang="en-US" altLang="ja-JP" dirty="0" smtClean="0"/>
              <a:t>JR</a:t>
            </a:r>
            <a:r>
              <a:rPr lang="ja-JP" altLang="en-US" dirty="0" smtClean="0"/>
              <a:t>東日本は電気バスを気仙沼線</a:t>
            </a:r>
            <a:r>
              <a:rPr lang="en-US" altLang="ja-JP" dirty="0" smtClean="0"/>
              <a:t>BRT</a:t>
            </a:r>
            <a:r>
              <a:rPr lang="ja-JP" altLang="en-US" dirty="0" smtClean="0"/>
              <a:t>の一部区間で運行し、観光型バスを気仙沼線</a:t>
            </a:r>
            <a:r>
              <a:rPr lang="en-US" altLang="ja-JP" dirty="0" smtClean="0"/>
              <a:t>BRT</a:t>
            </a:r>
            <a:r>
              <a:rPr lang="ja-JP" altLang="en-US" dirty="0" smtClean="0"/>
              <a:t>と大船渡線</a:t>
            </a:r>
            <a:r>
              <a:rPr lang="en-US" altLang="ja-JP" dirty="0" smtClean="0"/>
              <a:t>BRT</a:t>
            </a:r>
            <a:r>
              <a:rPr lang="ja-JP" altLang="en-US" dirty="0" smtClean="0"/>
              <a:t>の全線で運行する</a:t>
            </a:r>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1143000"/>
          </a:xfrm>
          <a:ln>
            <a:solidFill>
              <a:schemeClr val="tx1">
                <a:lumMod val="95000"/>
                <a:lumOff val="5000"/>
              </a:schemeClr>
            </a:solidFill>
          </a:ln>
        </p:spPr>
        <p:txBody>
          <a:bodyPr>
            <a:normAutofit fontScale="90000"/>
          </a:bodyPr>
          <a:lstStyle/>
          <a:p>
            <a:r>
              <a:rPr kumimoji="1" lang="ja-JP" altLang="en-US" dirty="0" smtClean="0"/>
              <a:t>リニアとアジアゲートウェイは表裏一体</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en-US" dirty="0" smtClean="0"/>
              <a:t>東海道新幹線約</a:t>
            </a:r>
            <a:r>
              <a:rPr lang="en-US" altLang="ja-JP" dirty="0"/>
              <a:t>50 </a:t>
            </a:r>
            <a:r>
              <a:rPr lang="ja-JP" altLang="en-US" dirty="0" smtClean="0"/>
              <a:t>年、更</a:t>
            </a:r>
            <a:r>
              <a:rPr lang="ja-JP" altLang="en-US" dirty="0"/>
              <a:t>新投資が</a:t>
            </a:r>
            <a:r>
              <a:rPr lang="ja-JP" altLang="en-US" dirty="0" smtClean="0"/>
              <a:t>目前</a:t>
            </a:r>
            <a:endParaRPr lang="en-US" altLang="ja-JP" dirty="0" smtClean="0"/>
          </a:p>
          <a:p>
            <a:r>
              <a:rPr lang="ja-JP" altLang="en-US" dirty="0" smtClean="0"/>
              <a:t>自己</a:t>
            </a:r>
            <a:r>
              <a:rPr lang="ja-JP" altLang="en-US" dirty="0"/>
              <a:t>資金により</a:t>
            </a:r>
            <a:r>
              <a:rPr lang="ja-JP" altLang="en-US" dirty="0" smtClean="0"/>
              <a:t>リニア</a:t>
            </a:r>
            <a:r>
              <a:rPr lang="en-US" altLang="ja-JP" dirty="0" smtClean="0"/>
              <a:t>2025 </a:t>
            </a:r>
            <a:r>
              <a:rPr lang="ja-JP" altLang="en-US" dirty="0" smtClean="0"/>
              <a:t>年開通計画</a:t>
            </a:r>
            <a:endParaRPr lang="en-US" altLang="ja-JP" dirty="0" smtClean="0"/>
          </a:p>
          <a:p>
            <a:r>
              <a:rPr lang="ja-JP" altLang="en-US" dirty="0" smtClean="0"/>
              <a:t>東京</a:t>
            </a:r>
            <a:r>
              <a:rPr lang="ja-JP" altLang="en-US" dirty="0"/>
              <a:t>・</a:t>
            </a:r>
            <a:r>
              <a:rPr lang="ja-JP" altLang="en-US" dirty="0" smtClean="0"/>
              <a:t>関西間プラス岡山</a:t>
            </a:r>
            <a:r>
              <a:rPr lang="ja-JP" altLang="en-US" dirty="0"/>
              <a:t>、広島等の航空</a:t>
            </a:r>
            <a:r>
              <a:rPr lang="ja-JP" altLang="en-US" dirty="0" smtClean="0"/>
              <a:t>需要</a:t>
            </a:r>
            <a:endParaRPr lang="en-US" altLang="ja-JP" dirty="0" smtClean="0"/>
          </a:p>
          <a:p>
            <a:r>
              <a:rPr lang="ja-JP" altLang="en-US" dirty="0" smtClean="0"/>
              <a:t>国内</a:t>
            </a:r>
            <a:r>
              <a:rPr lang="ja-JP" altLang="en-US" dirty="0"/>
              <a:t>航空路線の大幅</a:t>
            </a:r>
            <a:r>
              <a:rPr lang="ja-JP" altLang="en-US" dirty="0" smtClean="0"/>
              <a:t>撤退発生から、国内航空会社の海外進出促進</a:t>
            </a:r>
            <a:endParaRPr lang="en-US" altLang="ja-JP" dirty="0" smtClean="0"/>
          </a:p>
          <a:p>
            <a:r>
              <a:rPr lang="ja-JP" altLang="en-US" dirty="0" smtClean="0"/>
              <a:t>首都圏</a:t>
            </a:r>
            <a:r>
              <a:rPr lang="ja-JP" altLang="en-US" dirty="0"/>
              <a:t>の鉄道ネットワークのあり方のみならず、東京名古屋間の在来新幹線の活用法</a:t>
            </a:r>
            <a:r>
              <a:rPr lang="en-US" altLang="ja-JP" dirty="0"/>
              <a:t>( </a:t>
            </a:r>
            <a:r>
              <a:rPr lang="ja-JP" altLang="en-US" dirty="0" smtClean="0"/>
              <a:t>フリーゲージトレイン</a:t>
            </a:r>
            <a:r>
              <a:rPr lang="ja-JP" altLang="en-US" dirty="0"/>
              <a:t>等</a:t>
            </a:r>
            <a:r>
              <a:rPr lang="en-US" altLang="ja-JP" dirty="0"/>
              <a:t>) </a:t>
            </a:r>
            <a:r>
              <a:rPr lang="ja-JP" altLang="en-US" dirty="0"/>
              <a:t>や</a:t>
            </a:r>
            <a:r>
              <a:rPr lang="ja-JP" altLang="en-US" dirty="0" smtClean="0"/>
              <a:t>北陸新幹線等の計画に影響</a:t>
            </a:r>
            <a:endParaRPr kumimoji="1" lang="ja-JP"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新幹線東京駅のハブ化</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東京駅から日本各地県庁所在地を直結</a:t>
            </a:r>
            <a:endParaRPr kumimoji="1" lang="en-US" altLang="ja-JP" dirty="0" smtClean="0"/>
          </a:p>
          <a:p>
            <a:r>
              <a:rPr lang="ja-JP" altLang="en-US" dirty="0" smtClean="0"/>
              <a:t>青森、盛岡、秋田、山形、仙台、福島、宇都宮、さいたま、高崎・前橋、新潟、長野、横浜、静岡、名古屋、岐阜、京都、大阪、神戸、岡山、広島、山口、福岡、（熊本、鹿児島）</a:t>
            </a:r>
            <a:endParaRPr lang="en-US" altLang="ja-JP" dirty="0" smtClean="0"/>
          </a:p>
          <a:p>
            <a:r>
              <a:rPr kumimoji="1" lang="ja-JP" altLang="en-US" dirty="0" smtClean="0"/>
              <a:t>予定　長崎、佐賀、富山、金沢、福井、</a:t>
            </a:r>
            <a:r>
              <a:rPr lang="ja-JP" altLang="en-US" dirty="0" smtClean="0"/>
              <a:t>山梨（リニア）</a:t>
            </a:r>
            <a:endParaRPr kumimoji="1" lang="en-US" altLang="ja-JP" dirty="0" smtClean="0"/>
          </a:p>
          <a:p>
            <a:r>
              <a:rPr lang="ja-JP" altLang="en-US" dirty="0" smtClean="0"/>
              <a:t>予定なし　水戸、四国四県、和歌山、奈良、大津、鳥取、松江、大分、宮崎</a:t>
            </a:r>
            <a:endParaRPr kumimoji="1" lang="ja-JP"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8" y="188640"/>
            <a:ext cx="8964488" cy="1426170"/>
          </a:xfrm>
          <a:ln w="57150">
            <a:solidFill>
              <a:schemeClr val="tx1">
                <a:lumMod val="95000"/>
                <a:lumOff val="5000"/>
              </a:schemeClr>
            </a:solidFill>
          </a:ln>
        </p:spPr>
        <p:txBody>
          <a:bodyPr>
            <a:normAutofit fontScale="90000"/>
          </a:bodyPr>
          <a:lstStyle/>
          <a:p>
            <a:r>
              <a:rPr lang="en-US" altLang="ja-JP" dirty="0" smtClean="0"/>
              <a:t/>
            </a:r>
            <a:br>
              <a:rPr lang="en-US" altLang="ja-JP" dirty="0" smtClean="0"/>
            </a:br>
            <a:r>
              <a:rPr lang="ja-JP" altLang="en-US" b="1" dirty="0" smtClean="0"/>
              <a:t>（リニア　インパクト）中間駅、ずれる思惑　地域とＪＲ</a:t>
            </a:r>
            <a:br>
              <a:rPr lang="ja-JP" altLang="en-US" b="1" dirty="0" smtClean="0"/>
            </a:br>
            <a:r>
              <a:rPr lang="en-US" altLang="ja-JP" sz="2200" dirty="0" smtClean="0">
                <a:hlinkClick r:id="rId3"/>
              </a:rPr>
              <a:t>http://www.asahi.com/articles/ASFDW7S48FDWOIPE01Z.html </a:t>
            </a:r>
            <a:r>
              <a:rPr lang="ja-JP" altLang="en-US" dirty="0" smtClean="0"/>
              <a:t/>
            </a:r>
            <a:br>
              <a:rPr lang="ja-JP" altLang="en-US" dirty="0" smtClean="0"/>
            </a:br>
            <a:endParaRPr kumimoji="1" lang="ja-JP" altLang="en-US" dirty="0"/>
          </a:p>
        </p:txBody>
      </p:sp>
      <p:sp>
        <p:nvSpPr>
          <p:cNvPr id="3" name="コンテンツ プレースホルダ 2"/>
          <p:cNvSpPr>
            <a:spLocks noGrp="1"/>
          </p:cNvSpPr>
          <p:nvPr>
            <p:ph idx="1"/>
          </p:nvPr>
        </p:nvSpPr>
        <p:spPr>
          <a:xfrm>
            <a:off x="179512" y="1916832"/>
            <a:ext cx="8784976" cy="4941167"/>
          </a:xfrm>
        </p:spPr>
        <p:txBody>
          <a:bodyPr>
            <a:normAutofit fontScale="92500" lnSpcReduction="20000"/>
          </a:bodyPr>
          <a:lstStyle/>
          <a:p>
            <a:r>
              <a:rPr lang="ja-JP" altLang="en-US" dirty="0" smtClean="0"/>
              <a:t>「</a:t>
            </a:r>
            <a:r>
              <a:rPr lang="ja-JP" altLang="en-US" dirty="0" smtClean="0">
                <a:solidFill>
                  <a:srgbClr val="FF0000"/>
                </a:solidFill>
              </a:rPr>
              <a:t>僕は、リニア新幹線は来ない方がいいと思っています</a:t>
            </a:r>
            <a:r>
              <a:rPr lang="ja-JP" altLang="en-US" dirty="0" smtClean="0"/>
              <a:t>」。長野県議会が昨年１月、広報活動の一環として飯田高校で開いた１年生２８０人との意見交換会。男子生徒の発言を、出席した県議らは驚きながら聞いた。</a:t>
            </a:r>
          </a:p>
          <a:p>
            <a:r>
              <a:rPr lang="ja-JP" altLang="en-US" dirty="0" smtClean="0"/>
              <a:t>議論のテーマは「地域の諸課題」。最初の話題が、リニア新幹線だった。生徒たちは新聞記事をもとに勉強し、会に臨んでいた。人口や消費が東京に吸い寄せられ、地方が衰える</a:t>
            </a:r>
            <a:r>
              <a:rPr lang="ja-JP" altLang="en-US" dirty="0" smtClean="0">
                <a:solidFill>
                  <a:srgbClr val="FF0000"/>
                </a:solidFill>
              </a:rPr>
              <a:t>ストロー現象を心配</a:t>
            </a:r>
            <a:r>
              <a:rPr lang="ja-JP" altLang="en-US" dirty="0" smtClean="0"/>
              <a:t>していた。</a:t>
            </a:r>
          </a:p>
          <a:p>
            <a:r>
              <a:rPr lang="ja-JP" altLang="en-US" dirty="0" smtClean="0"/>
              <a:t>ほかの生徒２人からも厳しい意見が出た。「</a:t>
            </a:r>
            <a:r>
              <a:rPr lang="ja-JP" altLang="en-US" dirty="0" smtClean="0">
                <a:solidFill>
                  <a:srgbClr val="FF0000"/>
                </a:solidFill>
              </a:rPr>
              <a:t>飯田に首都圏から人が集まるという予想は甘い</a:t>
            </a:r>
            <a:r>
              <a:rPr lang="ja-JP" altLang="en-US" dirty="0" smtClean="0"/>
              <a:t>」</a:t>
            </a:r>
            <a:endParaRPr lang="ja-JP" alt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2" name="Picture 2" descr="As20140105000080_comml">
            <a:hlinkClick r:id="rId3"/>
          </p:cNvPr>
          <p:cNvPicPr>
            <a:picLocks noChangeAspect="1" noChangeArrowheads="1"/>
          </p:cNvPicPr>
          <p:nvPr/>
        </p:nvPicPr>
        <p:blipFill>
          <a:blip r:embed="rId4" cstate="print"/>
          <a:srcRect/>
          <a:stretch>
            <a:fillRect/>
          </a:stretch>
        </p:blipFill>
        <p:spPr bwMode="auto">
          <a:xfrm>
            <a:off x="843172" y="680590"/>
            <a:ext cx="7185212" cy="5484714"/>
          </a:xfrm>
          <a:prstGeom prst="rect">
            <a:avLst/>
          </a:prstGeom>
          <a:noFill/>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646363"/>
            <a:ext cx="8229600" cy="1143000"/>
          </a:xfrm>
          <a:solidFill>
            <a:srgbClr val="FFFF00"/>
          </a:solidFill>
          <a:ln>
            <a:solidFill>
              <a:schemeClr val="tx1"/>
            </a:solidFill>
          </a:ln>
        </p:spPr>
        <p:txBody>
          <a:bodyPr/>
          <a:lstStyle/>
          <a:p>
            <a:pPr algn="l"/>
            <a:r>
              <a:rPr lang="ja-JP" altLang="en-US" dirty="0"/>
              <a:t>空港整備</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ln>
            <a:solidFill>
              <a:schemeClr val="tx1">
                <a:lumMod val="95000"/>
                <a:lumOff val="5000"/>
              </a:schemeClr>
            </a:solidFill>
          </a:ln>
        </p:spPr>
        <p:txBody>
          <a:bodyPr/>
          <a:lstStyle/>
          <a:p>
            <a:r>
              <a:rPr lang="ja-JP" altLang="en-US" dirty="0"/>
              <a:t>利用者負担</a:t>
            </a:r>
          </a:p>
        </p:txBody>
      </p:sp>
      <p:sp>
        <p:nvSpPr>
          <p:cNvPr id="65539" name="Rectangle 3"/>
          <p:cNvSpPr>
            <a:spLocks noGrp="1" noChangeArrowheads="1"/>
          </p:cNvSpPr>
          <p:nvPr>
            <p:ph type="body" idx="1"/>
          </p:nvPr>
        </p:nvSpPr>
        <p:spPr/>
        <p:txBody>
          <a:bodyPr/>
          <a:lstStyle/>
          <a:p>
            <a:r>
              <a:rPr lang="ja-JP" altLang="en-US" dirty="0"/>
              <a:t>空港整備は着陸料等利用者</a:t>
            </a:r>
            <a:r>
              <a:rPr lang="ja-JP" altLang="en-US" dirty="0" smtClean="0"/>
              <a:t>負担が大半</a:t>
            </a:r>
            <a:endParaRPr lang="en-US" altLang="ja-JP" dirty="0" smtClean="0"/>
          </a:p>
          <a:p>
            <a:r>
              <a:rPr lang="ja-JP" altLang="en-US" dirty="0" smtClean="0"/>
              <a:t>一般財源は、遅れてきた公共事業であり、農業や港湾に比べて政治的に制約があった（シェア論）</a:t>
            </a:r>
            <a:endParaRPr lang="en-US" altLang="ja-JP" dirty="0" smtClean="0"/>
          </a:p>
          <a:p>
            <a:r>
              <a:rPr lang="ja-JP" altLang="en-US" dirty="0" smtClean="0"/>
              <a:t>純粋真水の一般財源は、地方空港の整備を促進⇒空港の過剰整備論に発展</a:t>
            </a:r>
            <a:endParaRPr lang="en-US" altLang="ja-JP" dirty="0" smtClean="0"/>
          </a:p>
          <a:p>
            <a:r>
              <a:rPr lang="ja-JP" altLang="en-US" dirty="0" smtClean="0"/>
              <a:t>維持管理費の少ない空港維持</a:t>
            </a:r>
            <a:endParaRPr lang="ja-JP"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伊丹と羽田</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a:bodyPr>
          <a:lstStyle/>
          <a:p>
            <a:r>
              <a:rPr kumimoji="1" lang="ja-JP" altLang="en-US" dirty="0" smtClean="0"/>
              <a:t>昭和</a:t>
            </a:r>
            <a:r>
              <a:rPr kumimoji="1" lang="en-US" altLang="ja-JP" dirty="0" smtClean="0"/>
              <a:t>45</a:t>
            </a:r>
            <a:r>
              <a:rPr kumimoji="1" lang="ja-JP" altLang="en-US" dirty="0" smtClean="0"/>
              <a:t>年頃までは伊丹空港が国内最大のハブ空港</a:t>
            </a:r>
            <a:endParaRPr kumimoji="1" lang="en-US" altLang="ja-JP" dirty="0" smtClean="0"/>
          </a:p>
          <a:p>
            <a:r>
              <a:rPr kumimoji="1" lang="ja-JP" altLang="en-US" dirty="0" smtClean="0"/>
              <a:t>ジェット機騒音問題の対応</a:t>
            </a:r>
            <a:endParaRPr kumimoji="1" lang="en-US" altLang="ja-JP" dirty="0" smtClean="0"/>
          </a:p>
          <a:p>
            <a:pPr>
              <a:buNone/>
            </a:pPr>
            <a:r>
              <a:rPr lang="ja-JP" altLang="en-US" dirty="0" smtClean="0"/>
              <a:t>　　騒音のより激しい羽田空港は東京都知事が対応し、空港使用に制限がより少なかったが、伊丹空港は社会問題化してしまった。</a:t>
            </a:r>
            <a:endParaRPr kumimoji="1" lang="en-US" altLang="ja-JP" dirty="0" smtClean="0"/>
          </a:p>
          <a:p>
            <a:r>
              <a:rPr lang="ja-JP" altLang="en-US" dirty="0" smtClean="0"/>
              <a:t>伊丹空港騒音問題に大阪市は真剣に対応できない政治構造（市長は選挙がありコミットしない）⇒関空問題、</a:t>
            </a:r>
            <a:r>
              <a:rPr lang="ja-JP" altLang="en-US" dirty="0" smtClean="0">
                <a:solidFill>
                  <a:srgbClr val="FF0000"/>
                </a:solidFill>
              </a:rPr>
              <a:t>大阪都</a:t>
            </a:r>
            <a:r>
              <a:rPr lang="ja-JP" altLang="en-US" dirty="0" smtClean="0"/>
              <a:t>問題に波及</a:t>
            </a:r>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ln>
            <a:solidFill>
              <a:schemeClr val="tx1"/>
            </a:solidFill>
          </a:ln>
        </p:spPr>
        <p:txBody>
          <a:bodyPr/>
          <a:lstStyle/>
          <a:p>
            <a:r>
              <a:rPr lang="ja-JP" altLang="en-US" dirty="0" smtClean="0"/>
              <a:t>羽田拡張</a:t>
            </a:r>
            <a:r>
              <a:rPr lang="ja-JP" altLang="en-US" dirty="0"/>
              <a:t>　</a:t>
            </a:r>
          </a:p>
        </p:txBody>
      </p:sp>
      <p:sp>
        <p:nvSpPr>
          <p:cNvPr id="58371" name="Rectangle 3"/>
          <p:cNvSpPr>
            <a:spLocks noGrp="1" noChangeArrowheads="1"/>
          </p:cNvSpPr>
          <p:nvPr>
            <p:ph type="body" idx="1"/>
          </p:nvPr>
        </p:nvSpPr>
        <p:spPr>
          <a:xfrm>
            <a:off x="457200" y="1484784"/>
            <a:ext cx="8229600" cy="5184576"/>
          </a:xfrm>
        </p:spPr>
        <p:txBody>
          <a:bodyPr>
            <a:normAutofit/>
          </a:bodyPr>
          <a:lstStyle/>
          <a:p>
            <a:pPr>
              <a:lnSpc>
                <a:spcPct val="80000"/>
              </a:lnSpc>
            </a:pPr>
            <a:endParaRPr lang="en-US" altLang="ja-JP" sz="2800" dirty="0" smtClean="0"/>
          </a:p>
          <a:p>
            <a:pPr>
              <a:lnSpc>
                <a:spcPct val="80000"/>
              </a:lnSpc>
            </a:pPr>
            <a:r>
              <a:rPr lang="ja-JP" altLang="en-US" sz="2800" dirty="0" smtClean="0"/>
              <a:t>首都圏</a:t>
            </a:r>
            <a:r>
              <a:rPr lang="ja-JP" altLang="en-US" sz="2800" dirty="0"/>
              <a:t>が最大の観光客保有</a:t>
            </a:r>
          </a:p>
          <a:p>
            <a:pPr>
              <a:lnSpc>
                <a:spcPct val="80000"/>
              </a:lnSpc>
              <a:buFontTx/>
              <a:buNone/>
            </a:pPr>
            <a:r>
              <a:rPr lang="ja-JP" altLang="en-US" sz="2800" dirty="0"/>
              <a:t>　　→羽田拡張</a:t>
            </a:r>
          </a:p>
          <a:p>
            <a:pPr>
              <a:lnSpc>
                <a:spcPct val="80000"/>
              </a:lnSpc>
              <a:buFontTx/>
              <a:buNone/>
            </a:pPr>
            <a:r>
              <a:rPr lang="ja-JP" altLang="en-US" sz="2800" dirty="0"/>
              <a:t>　　→横田民間共用化</a:t>
            </a:r>
          </a:p>
          <a:p>
            <a:pPr>
              <a:lnSpc>
                <a:spcPct val="80000"/>
              </a:lnSpc>
            </a:pPr>
            <a:r>
              <a:rPr lang="ja-JP" altLang="en-US" sz="2800" dirty="0"/>
              <a:t>関西空港</a:t>
            </a:r>
          </a:p>
          <a:p>
            <a:pPr>
              <a:lnSpc>
                <a:spcPct val="80000"/>
              </a:lnSpc>
              <a:buFontTx/>
              <a:buNone/>
            </a:pPr>
            <a:r>
              <a:rPr lang="ja-JP" altLang="en-US" sz="2800" dirty="0"/>
              <a:t>　　→国鉄問題の学習効果がなかった</a:t>
            </a:r>
          </a:p>
          <a:p>
            <a:pPr>
              <a:lnSpc>
                <a:spcPct val="80000"/>
              </a:lnSpc>
              <a:buFontTx/>
              <a:buNone/>
            </a:pPr>
            <a:r>
              <a:rPr lang="ja-JP" altLang="en-US" sz="2800" dirty="0"/>
              <a:t>　　→関西第２期工事実施により空港整備資金に余裕がなくなる</a:t>
            </a:r>
          </a:p>
          <a:p>
            <a:pPr>
              <a:lnSpc>
                <a:spcPct val="80000"/>
              </a:lnSpc>
              <a:buFontTx/>
              <a:buNone/>
            </a:pPr>
            <a:r>
              <a:rPr lang="ja-JP" altLang="en-US" sz="2800" dirty="0"/>
              <a:t>　　→新幹線との</a:t>
            </a:r>
            <a:r>
              <a:rPr lang="ja-JP" altLang="en-US" sz="2800" dirty="0" smtClean="0"/>
              <a:t>競争</a:t>
            </a:r>
            <a:endParaRPr lang="en-US" altLang="ja-JP" sz="2800" dirty="0" smtClean="0"/>
          </a:p>
          <a:p>
            <a:pPr>
              <a:lnSpc>
                <a:spcPct val="80000"/>
              </a:lnSpc>
              <a:buFontTx/>
              <a:buNone/>
            </a:pPr>
            <a:r>
              <a:rPr lang="ja-JP" altLang="en-US" sz="2800" dirty="0" smtClean="0"/>
              <a:t>　　</a:t>
            </a:r>
            <a:endParaRPr lang="en-US" altLang="ja-JP" sz="2800" dirty="0" smtClean="0"/>
          </a:p>
          <a:p>
            <a:pPr>
              <a:lnSpc>
                <a:spcPct val="80000"/>
              </a:lnSpc>
              <a:buFontTx/>
              <a:buNone/>
            </a:pPr>
            <a:r>
              <a:rPr lang="ja-JP" altLang="en-US" sz="2800" dirty="0" smtClean="0"/>
              <a:t>　</a:t>
            </a:r>
            <a:r>
              <a:rPr lang="ja-JP" altLang="en-US" sz="2800" dirty="0" smtClean="0">
                <a:solidFill>
                  <a:srgbClr val="FF0000"/>
                </a:solidFill>
              </a:rPr>
              <a:t>　航空政策を批判するマスコミには「横田飛行場」問題の認識が欠如　日米・沖縄問題に通じる</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en-US" dirty="0" smtClean="0"/>
              <a:t>リニア時代への対応</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羽田</a:t>
            </a:r>
            <a:r>
              <a:rPr kumimoji="1" lang="ja-JP" altLang="en-US" dirty="0" smtClean="0"/>
              <a:t>・伊丹間の航空輸送量は国内第三位</a:t>
            </a:r>
            <a:endParaRPr kumimoji="1" lang="en-US" altLang="ja-JP" dirty="0" smtClean="0"/>
          </a:p>
          <a:p>
            <a:r>
              <a:rPr lang="ja-JP" altLang="en-US" dirty="0" smtClean="0"/>
              <a:t>航空事業には重要路線</a:t>
            </a:r>
            <a:endParaRPr lang="en-US" altLang="ja-JP" dirty="0" smtClean="0"/>
          </a:p>
          <a:p>
            <a:r>
              <a:rPr kumimoji="1" lang="ja-JP" altLang="en-US" dirty="0" smtClean="0"/>
              <a:t>ライバルは新幹線</a:t>
            </a:r>
            <a:endParaRPr kumimoji="1" lang="en-US" altLang="ja-JP" dirty="0" smtClean="0"/>
          </a:p>
          <a:p>
            <a:r>
              <a:rPr lang="ja-JP" altLang="en-US" dirty="0" smtClean="0"/>
              <a:t>国鉄赤字負担でコストに比べ割高な新幹線料金に助けられている</a:t>
            </a:r>
            <a:endParaRPr lang="en-US" altLang="ja-JP" dirty="0" smtClean="0"/>
          </a:p>
          <a:p>
            <a:r>
              <a:rPr kumimoji="1" lang="ja-JP" altLang="en-US" dirty="0" smtClean="0"/>
              <a:t>航空会社は</a:t>
            </a:r>
            <a:r>
              <a:rPr kumimoji="1" lang="ja-JP" altLang="en-US" dirty="0" smtClean="0">
                <a:solidFill>
                  <a:srgbClr val="FF0000"/>
                </a:solidFill>
              </a:rPr>
              <a:t>横田空域制約</a:t>
            </a:r>
            <a:r>
              <a:rPr kumimoji="1" lang="ja-JP" altLang="en-US" dirty="0" smtClean="0"/>
              <a:t>のハンディを背負っている</a:t>
            </a:r>
            <a:endParaRPr kumimoji="1" lang="en-US" altLang="ja-JP" dirty="0" smtClean="0"/>
          </a:p>
          <a:p>
            <a:r>
              <a:rPr lang="ja-JP" altLang="en-US" dirty="0" smtClean="0"/>
              <a:t>伊丹廃止はＪＲに有利。リニア時代への戦略</a:t>
            </a:r>
            <a:endParaRPr kumimoji="1" lang="ja-JP"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ln>
            <a:solidFill>
              <a:schemeClr val="tx1"/>
            </a:solidFill>
          </a:ln>
        </p:spPr>
        <p:txBody>
          <a:bodyPr/>
          <a:lstStyle/>
          <a:p>
            <a:r>
              <a:rPr lang="ja-JP" altLang="en-US" dirty="0"/>
              <a:t>空港</a:t>
            </a:r>
            <a:r>
              <a:rPr lang="ja-JP" altLang="en-US" dirty="0" smtClean="0"/>
              <a:t>整備財源</a:t>
            </a:r>
            <a:endParaRPr lang="ja-JP" altLang="en-US" dirty="0"/>
          </a:p>
        </p:txBody>
      </p:sp>
      <p:sp>
        <p:nvSpPr>
          <p:cNvPr id="59395" name="Rectangle 3"/>
          <p:cNvSpPr>
            <a:spLocks noGrp="1" noChangeArrowheads="1"/>
          </p:cNvSpPr>
          <p:nvPr>
            <p:ph type="body" idx="1"/>
          </p:nvPr>
        </p:nvSpPr>
        <p:spPr/>
        <p:txBody>
          <a:bodyPr/>
          <a:lstStyle/>
          <a:p>
            <a:r>
              <a:rPr lang="ja-JP" altLang="en-US" dirty="0"/>
              <a:t>一般会計予算が少ないという主張に振り回されてきた→部内関係者のコンセンサスは得やすいものの、航空ビジネスの規制緩和とともに変化</a:t>
            </a:r>
          </a:p>
          <a:p>
            <a:r>
              <a:rPr lang="ja-JP" altLang="en-US" dirty="0"/>
              <a:t>羽田の拡張がポイント、財政投融資資金の高金利借り入れのほうが</a:t>
            </a:r>
            <a:r>
              <a:rPr lang="ja-JP" altLang="en-US" dirty="0" smtClean="0"/>
              <a:t>圧迫した</a:t>
            </a:r>
            <a:endParaRPr lang="en-US" altLang="ja-JP" dirty="0" smtClean="0"/>
          </a:p>
          <a:p>
            <a:r>
              <a:rPr lang="ja-JP" altLang="en-US" dirty="0" smtClean="0"/>
              <a:t>関西空港二期工事建設費が空港会計を悪化させた</a:t>
            </a:r>
            <a:endParaRPr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Pictures\MP Navigator EX\663893.jpg"/>
          <p:cNvPicPr>
            <a:picLocks noChangeAspect="1" noChangeArrowheads="1"/>
          </p:cNvPicPr>
          <p:nvPr/>
        </p:nvPicPr>
        <p:blipFill>
          <a:blip r:embed="rId3" cstate="print"/>
          <a:srcRect/>
          <a:stretch>
            <a:fillRect/>
          </a:stretch>
        </p:blipFill>
        <p:spPr bwMode="auto">
          <a:xfrm>
            <a:off x="3347864" y="3092276"/>
            <a:ext cx="5727700" cy="3721100"/>
          </a:xfrm>
          <a:prstGeom prst="rect">
            <a:avLst/>
          </a:prstGeom>
          <a:noFill/>
        </p:spPr>
      </p:pic>
      <p:pic>
        <p:nvPicPr>
          <p:cNvPr id="5" name="Picture 1" descr="C:\Users\owner\Pictures\MP Navigator EX\663888.jpg"/>
          <p:cNvPicPr>
            <a:picLocks noChangeAspect="1" noChangeArrowheads="1"/>
          </p:cNvPicPr>
          <p:nvPr/>
        </p:nvPicPr>
        <p:blipFill>
          <a:blip r:embed="rId4" cstate="print"/>
          <a:srcRect/>
          <a:stretch>
            <a:fillRect/>
          </a:stretch>
        </p:blipFill>
        <p:spPr bwMode="auto">
          <a:xfrm>
            <a:off x="508000" y="44624"/>
            <a:ext cx="6008216" cy="355799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chemeClr val="tx2">
              <a:lumMod val="20000"/>
              <a:lumOff val="80000"/>
            </a:schemeClr>
          </a:solidFill>
          <a:ln>
            <a:solidFill>
              <a:schemeClr val="tx1">
                <a:lumMod val="95000"/>
                <a:lumOff val="5000"/>
              </a:schemeClr>
            </a:solidFill>
          </a:ln>
        </p:spPr>
        <p:txBody>
          <a:bodyPr/>
          <a:lstStyle/>
          <a:p>
            <a:r>
              <a:rPr lang="ja-JP" altLang="en-US" dirty="0" smtClean="0"/>
              <a:t>航空機ファイナンス</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589158" y="1268760"/>
            <a:ext cx="8087298" cy="5556159"/>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20000"/>
              <a:lumOff val="80000"/>
            </a:schemeClr>
          </a:solidFill>
          <a:ln>
            <a:solidFill>
              <a:schemeClr val="tx1">
                <a:lumMod val="95000"/>
                <a:lumOff val="5000"/>
              </a:schemeClr>
            </a:solidFill>
          </a:ln>
        </p:spPr>
        <p:txBody>
          <a:bodyPr/>
          <a:lstStyle/>
          <a:p>
            <a:r>
              <a:rPr kumimoji="1" lang="ja-JP" altLang="en-US" dirty="0" smtClean="0"/>
              <a:t>オペレイティングファイナンス</a:t>
            </a:r>
            <a:endParaRPr kumimoji="1" lang="ja-JP" altLang="en-US" dirty="0"/>
          </a:p>
        </p:txBody>
      </p:sp>
      <p:pic>
        <p:nvPicPr>
          <p:cNvPr id="4" name="Picture 3"/>
          <p:cNvPicPr>
            <a:picLocks noGrp="1" noChangeAspect="1" noChangeArrowheads="1"/>
          </p:cNvPicPr>
          <p:nvPr>
            <p:ph idx="1"/>
          </p:nvPr>
        </p:nvPicPr>
        <p:blipFill>
          <a:blip r:embed="rId3" cstate="print"/>
          <a:srcRect/>
          <a:stretch>
            <a:fillRect/>
          </a:stretch>
        </p:blipFill>
        <p:spPr bwMode="auto">
          <a:xfrm>
            <a:off x="728068" y="1480371"/>
            <a:ext cx="7588348" cy="4828949"/>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646363"/>
            <a:ext cx="8229600" cy="1143000"/>
          </a:xfrm>
          <a:solidFill>
            <a:srgbClr val="FFFF00"/>
          </a:solidFill>
          <a:ln>
            <a:solidFill>
              <a:schemeClr val="tx1"/>
            </a:solidFill>
          </a:ln>
        </p:spPr>
        <p:txBody>
          <a:bodyPr/>
          <a:lstStyle/>
          <a:p>
            <a:pPr algn="l"/>
            <a:r>
              <a:rPr lang="ja-JP" altLang="en-US" dirty="0"/>
              <a:t>道路整備</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ja-JP" altLang="en-US" dirty="0" smtClean="0"/>
              <a:t>マイカー成熟社会</a:t>
            </a:r>
            <a:r>
              <a:rPr lang="en-US" altLang="ja-JP" dirty="0" smtClean="0"/>
              <a:t/>
            </a:r>
            <a:br>
              <a:rPr lang="en-US" altLang="ja-JP" dirty="0" smtClean="0"/>
            </a:br>
            <a:r>
              <a:rPr lang="ja-JP" altLang="en-US" dirty="0" smtClean="0"/>
              <a:t>軽自動車税の前身は</a:t>
            </a:r>
            <a:r>
              <a:rPr lang="ja-JP" altLang="en-US" dirty="0" smtClean="0">
                <a:solidFill>
                  <a:srgbClr val="FF0000"/>
                </a:solidFill>
              </a:rPr>
              <a:t>自転車、荷車税</a:t>
            </a:r>
            <a:endParaRPr kumimoji="1" lang="ja-JP" altLang="en-US" dirty="0">
              <a:solidFill>
                <a:srgbClr val="FF0000"/>
              </a:solidFill>
            </a:endParaRPr>
          </a:p>
        </p:txBody>
      </p:sp>
      <p:sp>
        <p:nvSpPr>
          <p:cNvPr id="3" name="コンテンツ プレースホルダ 2"/>
          <p:cNvSpPr>
            <a:spLocks noGrp="1"/>
          </p:cNvSpPr>
          <p:nvPr>
            <p:ph idx="1"/>
          </p:nvPr>
        </p:nvSpPr>
        <p:spPr>
          <a:xfrm>
            <a:off x="313184" y="1772816"/>
            <a:ext cx="8723312" cy="4608512"/>
          </a:xfrm>
        </p:spPr>
        <p:txBody>
          <a:bodyPr>
            <a:noAutofit/>
          </a:bodyPr>
          <a:lstStyle/>
          <a:p>
            <a:r>
              <a:rPr lang="ja-JP" altLang="en-US" sz="3600" dirty="0" smtClean="0"/>
              <a:t>販売台数（</a:t>
            </a:r>
            <a:r>
              <a:rPr lang="en-US" altLang="ja-JP" sz="3600" dirty="0" smtClean="0"/>
              <a:t>1986</a:t>
            </a:r>
            <a:r>
              <a:rPr lang="ja-JP" altLang="en-US" sz="3600" dirty="0" smtClean="0"/>
              <a:t>年と</a:t>
            </a:r>
            <a:r>
              <a:rPr lang="en-US" altLang="ja-JP" sz="3600" dirty="0" smtClean="0"/>
              <a:t>2012</a:t>
            </a:r>
            <a:r>
              <a:rPr lang="ja-JP" altLang="en-US" sz="3600" dirty="0" smtClean="0"/>
              <a:t>年比較） </a:t>
            </a:r>
            <a:endParaRPr lang="en-US" altLang="ja-JP" sz="3600" dirty="0" smtClean="0"/>
          </a:p>
          <a:p>
            <a:r>
              <a:rPr lang="ja-JP" altLang="en-US" sz="3600" dirty="0" smtClean="0"/>
              <a:t>普通車は</a:t>
            </a:r>
            <a:r>
              <a:rPr lang="en-US" altLang="ja-JP" sz="3600" dirty="0" smtClean="0"/>
              <a:t>400</a:t>
            </a:r>
            <a:r>
              <a:rPr lang="ja-JP" altLang="en-US" sz="3600" dirty="0" smtClean="0"/>
              <a:t>万台</a:t>
            </a:r>
            <a:r>
              <a:rPr lang="en-US" altLang="ja-JP" sz="3600" dirty="0" smtClean="0"/>
              <a:t>→300</a:t>
            </a:r>
            <a:r>
              <a:rPr lang="ja-JP" altLang="en-US" sz="3600" dirty="0" smtClean="0"/>
              <a:t>万台　　</a:t>
            </a:r>
            <a:endParaRPr lang="en-US" altLang="ja-JP" sz="3600" dirty="0" smtClean="0"/>
          </a:p>
          <a:p>
            <a:pPr>
              <a:buNone/>
            </a:pPr>
            <a:r>
              <a:rPr lang="ja-JP" altLang="en-US" sz="3600" dirty="0" smtClean="0"/>
              <a:t>　　　　　　　　　　　ピークは</a:t>
            </a:r>
            <a:r>
              <a:rPr lang="en-US" altLang="ja-JP" sz="3600" dirty="0" smtClean="0"/>
              <a:t>90</a:t>
            </a:r>
            <a:r>
              <a:rPr lang="ja-JP" altLang="en-US" sz="3600" dirty="0" smtClean="0"/>
              <a:t>年</a:t>
            </a:r>
            <a:r>
              <a:rPr lang="en-US" altLang="ja-JP" sz="3600" dirty="0" smtClean="0"/>
              <a:t>590</a:t>
            </a:r>
            <a:r>
              <a:rPr lang="ja-JP" altLang="en-US" sz="3600" dirty="0" smtClean="0"/>
              <a:t>万台 </a:t>
            </a:r>
            <a:endParaRPr lang="en-US" altLang="ja-JP" sz="3600" dirty="0" smtClean="0"/>
          </a:p>
          <a:p>
            <a:r>
              <a:rPr lang="ja-JP" altLang="en-US" sz="3600" dirty="0" smtClean="0"/>
              <a:t>軽自動車は</a:t>
            </a:r>
            <a:r>
              <a:rPr lang="en-US" altLang="ja-JP" sz="3600" dirty="0" smtClean="0"/>
              <a:t>163</a:t>
            </a:r>
            <a:r>
              <a:rPr lang="ja-JP" altLang="en-US" sz="3600" dirty="0" smtClean="0"/>
              <a:t>万台</a:t>
            </a:r>
            <a:r>
              <a:rPr lang="en-US" altLang="ja-JP" sz="3600" dirty="0" smtClean="0"/>
              <a:t>→197</a:t>
            </a:r>
            <a:r>
              <a:rPr lang="ja-JP" altLang="en-US" sz="3600" dirty="0" smtClean="0"/>
              <a:t>万台　</a:t>
            </a:r>
            <a:endParaRPr lang="en-US" altLang="ja-JP" sz="3600" dirty="0" smtClean="0"/>
          </a:p>
          <a:p>
            <a:pPr>
              <a:buNone/>
            </a:pPr>
            <a:r>
              <a:rPr lang="ja-JP" altLang="en-US" sz="3600" dirty="0" smtClean="0"/>
              <a:t>　　　　　　　　　　　ピークは</a:t>
            </a:r>
            <a:r>
              <a:rPr lang="en-US" altLang="ja-JP" sz="3600" dirty="0" smtClean="0"/>
              <a:t>2006</a:t>
            </a:r>
            <a:r>
              <a:rPr lang="ja-JP" altLang="en-US" sz="3600" dirty="0" smtClean="0"/>
              <a:t>年</a:t>
            </a:r>
            <a:r>
              <a:rPr lang="en-US" altLang="ja-JP" sz="3600" dirty="0" smtClean="0"/>
              <a:t>203</a:t>
            </a:r>
            <a:r>
              <a:rPr lang="ja-JP" altLang="en-US" sz="3600" dirty="0" smtClean="0"/>
              <a:t>万台</a:t>
            </a:r>
            <a:endParaRPr lang="en-US" altLang="ja-JP" sz="3600" dirty="0" smtClean="0"/>
          </a:p>
          <a:p>
            <a:r>
              <a:rPr lang="en-US" altLang="ja-JP" sz="3600" dirty="0" smtClean="0"/>
              <a:t>7200</a:t>
            </a:r>
            <a:r>
              <a:rPr lang="ja-JP" altLang="en-US" sz="3600" dirty="0" smtClean="0"/>
              <a:t>円から</a:t>
            </a:r>
            <a:r>
              <a:rPr lang="en-US" altLang="ja-JP" sz="3600" dirty="0" smtClean="0"/>
              <a:t> 10800</a:t>
            </a:r>
            <a:r>
              <a:rPr lang="ja-JP" altLang="en-US" sz="3600" dirty="0" smtClean="0"/>
              <a:t>円に増税　</a:t>
            </a:r>
            <a:r>
              <a:rPr lang="ja-JP" altLang="en-US" sz="3600" dirty="0" smtClean="0">
                <a:solidFill>
                  <a:srgbClr val="FF0000"/>
                </a:solidFill>
              </a:rPr>
              <a:t>使途をマイカー社会で恩恵に浴せない集団に向ける。 </a:t>
            </a:r>
            <a:endParaRPr lang="en-US" altLang="ja-JP" sz="3600" dirty="0" smtClean="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692696"/>
            <a:ext cx="8892480" cy="1354162"/>
          </a:xfrm>
          <a:solidFill>
            <a:srgbClr val="FFFF00"/>
          </a:solidFill>
        </p:spPr>
        <p:txBody>
          <a:bodyPr>
            <a:normAutofit fontScale="90000"/>
          </a:bodyPr>
          <a:lstStyle/>
          <a:p>
            <a:r>
              <a:rPr lang="ja-JP" altLang="ja-JP" dirty="0" smtClean="0"/>
              <a:t>中央集権国家　</a:t>
            </a:r>
            <a:r>
              <a:rPr lang="en-US" altLang="ja-JP" dirty="0" smtClean="0"/>
              <a:t/>
            </a:r>
            <a:br>
              <a:rPr lang="en-US" altLang="ja-JP" dirty="0" smtClean="0"/>
            </a:br>
            <a:r>
              <a:rPr lang="ja-JP" altLang="ja-JP" dirty="0" smtClean="0"/>
              <a:t>道路が土地管理の基本</a:t>
            </a:r>
            <a:endParaRPr kumimoji="1" lang="ja-JP" altLang="en-US" dirty="0"/>
          </a:p>
        </p:txBody>
      </p:sp>
      <p:sp>
        <p:nvSpPr>
          <p:cNvPr id="3" name="コンテンツ プレースホルダ 2"/>
          <p:cNvSpPr>
            <a:spLocks noGrp="1"/>
          </p:cNvSpPr>
          <p:nvPr>
            <p:ph idx="1"/>
          </p:nvPr>
        </p:nvSpPr>
        <p:spPr>
          <a:xfrm>
            <a:off x="0" y="2536304"/>
            <a:ext cx="9144000" cy="3701008"/>
          </a:xfrm>
        </p:spPr>
        <p:txBody>
          <a:bodyPr>
            <a:normAutofit/>
          </a:bodyPr>
          <a:lstStyle/>
          <a:p>
            <a:r>
              <a:rPr lang="ja-JP" altLang="ja-JP" sz="4000" dirty="0" smtClean="0"/>
              <a:t>古代の道　道幅１０メートル　総延長６３００キロ　</a:t>
            </a:r>
            <a:endParaRPr lang="en-US" altLang="ja-JP" sz="4000" dirty="0" smtClean="0"/>
          </a:p>
          <a:p>
            <a:r>
              <a:rPr lang="ja-JP" altLang="ja-JP" sz="4000" dirty="0" smtClean="0"/>
              <a:t>建設技術の基本は現代にも通用。</a:t>
            </a:r>
            <a:endParaRPr lang="en-US" altLang="ja-JP" sz="4000" dirty="0" smtClean="0"/>
          </a:p>
          <a:p>
            <a:r>
              <a:rPr lang="ja-JP" altLang="ja-JP" sz="4000" dirty="0" smtClean="0"/>
              <a:t>白村江の敗戦で防衛強化　</a:t>
            </a:r>
            <a:endParaRPr lang="en-US" altLang="ja-JP" sz="4000" dirty="0" smtClean="0"/>
          </a:p>
          <a:p>
            <a:r>
              <a:rPr lang="ja-JP" altLang="ja-JP" sz="4000" dirty="0" smtClean="0"/>
              <a:t>中央集権国家　道路が土地管理の基本</a:t>
            </a:r>
          </a:p>
          <a:p>
            <a:endParaRPr kumimoji="1" lang="ja-JP"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自動車利用者負担</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道路整備財源は自動車利用者負担</a:t>
            </a:r>
            <a:endParaRPr kumimoji="1" lang="en-US" altLang="ja-JP" dirty="0" smtClean="0"/>
          </a:p>
          <a:p>
            <a:r>
              <a:rPr lang="ja-JP" altLang="en-US" dirty="0" smtClean="0"/>
              <a:t>整備費用よりも負担額が多い</a:t>
            </a:r>
            <a:endParaRPr lang="en-US" altLang="ja-JP" dirty="0" smtClean="0"/>
          </a:p>
          <a:p>
            <a:r>
              <a:rPr kumimoji="1" lang="ja-JP" altLang="en-US" dirty="0" smtClean="0"/>
              <a:t>しかし、道路整備をペースダウンすれば、地方の道路整備が遅延すると思われている</a:t>
            </a:r>
            <a:endParaRPr kumimoji="1" lang="en-US" altLang="ja-JP" dirty="0" smtClean="0"/>
          </a:p>
          <a:p>
            <a:r>
              <a:rPr lang="ja-JP" altLang="en-US" dirty="0" smtClean="0"/>
              <a:t>これからは維持管理コストも増大</a:t>
            </a:r>
            <a:endParaRPr lang="en-US" altLang="ja-JP" dirty="0" smtClean="0"/>
          </a:p>
          <a:p>
            <a:r>
              <a:rPr kumimoji="1" lang="ja-JP" altLang="en-US" dirty="0" smtClean="0">
                <a:solidFill>
                  <a:srgbClr val="FF0000"/>
                </a:solidFill>
              </a:rPr>
              <a:t>高速道路の無料化の廃止⇔観光振興にはマイナス</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kumimoji="1" lang="ja-JP" altLang="en-US" dirty="0" smtClean="0"/>
              <a:t>平成２７年度首都圏三環状線</a:t>
            </a:r>
            <a:r>
              <a:rPr lang="ja-JP" altLang="en-US" dirty="0" smtClean="0"/>
              <a:t>概成</a:t>
            </a:r>
            <a:endParaRPr kumimoji="1" lang="ja-JP" altLang="en-US" dirty="0"/>
          </a:p>
        </p:txBody>
      </p:sp>
      <p:pic>
        <p:nvPicPr>
          <p:cNvPr id="20482" name="Picture 2"/>
          <p:cNvPicPr>
            <a:picLocks noChangeAspect="1" noChangeArrowheads="1"/>
          </p:cNvPicPr>
          <p:nvPr/>
        </p:nvPicPr>
        <p:blipFill>
          <a:blip r:embed="rId3" cstate="print"/>
          <a:srcRect l="3184" t="18335" r="583" b="1610"/>
          <a:stretch>
            <a:fillRect/>
          </a:stretch>
        </p:blipFill>
        <p:spPr bwMode="auto">
          <a:xfrm>
            <a:off x="467544" y="1556792"/>
            <a:ext cx="7992888" cy="4941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876" t="17805" r="1001" b="1111"/>
          <a:stretch>
            <a:fillRect/>
          </a:stretch>
        </p:blipFill>
        <p:spPr bwMode="auto">
          <a:xfrm>
            <a:off x="251521" y="764704"/>
            <a:ext cx="8705554"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http://shinbashi.areablog.jp/upload/100112/blog/post/201221510425183Od2.jpg">
            <a:hlinkClick r:id="rId3"/>
          </p:cNvPr>
          <p:cNvPicPr>
            <a:picLocks noChangeAspect="1" noChangeArrowheads="1"/>
          </p:cNvPicPr>
          <p:nvPr/>
        </p:nvPicPr>
        <p:blipFill>
          <a:blip r:embed="rId4" cstate="print"/>
          <a:srcRect/>
          <a:stretch>
            <a:fillRect/>
          </a:stretch>
        </p:blipFill>
        <p:spPr bwMode="auto">
          <a:xfrm>
            <a:off x="1886515" y="116632"/>
            <a:ext cx="4341669" cy="6487741"/>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440160"/>
          </a:xfrm>
          <a:solidFill>
            <a:srgbClr val="FFFF00"/>
          </a:solidFill>
          <a:ln>
            <a:solidFill>
              <a:schemeClr val="tx1">
                <a:lumMod val="95000"/>
                <a:lumOff val="5000"/>
              </a:schemeClr>
            </a:solidFill>
          </a:ln>
        </p:spPr>
        <p:txBody>
          <a:bodyPr>
            <a:normAutofit/>
          </a:bodyPr>
          <a:lstStyle/>
          <a:p>
            <a:r>
              <a:rPr kumimoji="1" lang="ja-JP" altLang="en-US" dirty="0" smtClean="0"/>
              <a:t>マッカーサー道路</a:t>
            </a:r>
            <a:r>
              <a:rPr kumimoji="1" lang="en-US" altLang="ja-JP" dirty="0" smtClean="0"/>
              <a:t/>
            </a:r>
            <a:br>
              <a:rPr kumimoji="1" lang="en-US" altLang="ja-JP" dirty="0" smtClean="0"/>
            </a:br>
            <a:r>
              <a:rPr lang="ja-JP" altLang="ja-JP" sz="3600" dirty="0" smtClean="0"/>
              <a:t>歴史的な事実に照らして全くの誤用</a:t>
            </a:r>
            <a:endParaRPr kumimoji="1" lang="ja-JP" altLang="en-US" sz="3600" dirty="0"/>
          </a:p>
        </p:txBody>
      </p:sp>
      <p:sp>
        <p:nvSpPr>
          <p:cNvPr id="3" name="コンテンツ プレースホルダ 2"/>
          <p:cNvSpPr>
            <a:spLocks noGrp="1"/>
          </p:cNvSpPr>
          <p:nvPr>
            <p:ph idx="1"/>
          </p:nvPr>
        </p:nvSpPr>
        <p:spPr>
          <a:xfrm>
            <a:off x="457200" y="1595933"/>
            <a:ext cx="8229600" cy="4497363"/>
          </a:xfrm>
        </p:spPr>
        <p:txBody>
          <a:bodyPr>
            <a:noAutofit/>
          </a:bodyPr>
          <a:lstStyle/>
          <a:p>
            <a:r>
              <a:rPr lang="ja-JP" altLang="ja-JP" sz="2800" dirty="0" smtClean="0"/>
              <a:t>占領軍</a:t>
            </a:r>
            <a:r>
              <a:rPr lang="ja-JP" altLang="en-US" sz="2800" dirty="0" smtClean="0"/>
              <a:t>による米</a:t>
            </a:r>
            <a:r>
              <a:rPr lang="ja-JP" altLang="ja-JP" sz="2800" dirty="0" smtClean="0"/>
              <a:t>大使館</a:t>
            </a:r>
            <a:r>
              <a:rPr lang="ja-JP" altLang="en-US" sz="2800" dirty="0" smtClean="0"/>
              <a:t>・</a:t>
            </a:r>
            <a:r>
              <a:rPr lang="ja-JP" altLang="ja-JP" sz="2800" dirty="0" smtClean="0"/>
              <a:t>竹芝桟橋</a:t>
            </a:r>
            <a:r>
              <a:rPr lang="ja-JP" altLang="en-US" sz="2800" dirty="0" smtClean="0"/>
              <a:t>間</a:t>
            </a:r>
            <a:r>
              <a:rPr lang="ja-JP" altLang="ja-JP" sz="2800" dirty="0" smtClean="0"/>
              <a:t>「（幻の）マッカーサー道路」</a:t>
            </a:r>
            <a:r>
              <a:rPr lang="ja-JP" altLang="en-US" sz="2800" dirty="0" smtClean="0"/>
              <a:t>計画の噂が広まる</a:t>
            </a:r>
            <a:endParaRPr lang="en-US" altLang="ja-JP" sz="2800" dirty="0" smtClean="0"/>
          </a:p>
          <a:p>
            <a:r>
              <a:rPr lang="ja-JP" altLang="ja-JP" sz="2800" dirty="0" smtClean="0"/>
              <a:t>帝都復興計画</a:t>
            </a:r>
            <a:r>
              <a:rPr lang="ja-JP" altLang="en-US" sz="2800" dirty="0" smtClean="0"/>
              <a:t>で</a:t>
            </a:r>
            <a:r>
              <a:rPr lang="ja-JP" altLang="ja-JP" sz="2800" dirty="0" smtClean="0"/>
              <a:t>計画</a:t>
            </a:r>
            <a:r>
              <a:rPr lang="ja-JP" altLang="en-US" sz="2800" dirty="0" smtClean="0"/>
              <a:t>するも</a:t>
            </a:r>
            <a:r>
              <a:rPr lang="ja-JP" altLang="ja-JP" sz="2800" dirty="0" smtClean="0"/>
              <a:t>帝国議会などの反対</a:t>
            </a:r>
            <a:endParaRPr lang="en-US" altLang="ja-JP" sz="2800" dirty="0" smtClean="0"/>
          </a:p>
          <a:p>
            <a:r>
              <a:rPr lang="ja-JP" altLang="en-US" sz="2800" dirty="0" smtClean="0"/>
              <a:t>昭和</a:t>
            </a:r>
            <a:r>
              <a:rPr lang="ja-JP" altLang="ja-JP" sz="2800" dirty="0" smtClean="0"/>
              <a:t>10年代末</a:t>
            </a:r>
            <a:r>
              <a:rPr lang="ja-JP" altLang="en-US" sz="2800" dirty="0" smtClean="0"/>
              <a:t>に</a:t>
            </a:r>
            <a:r>
              <a:rPr lang="ja-JP" altLang="ja-JP" sz="2800" dirty="0" smtClean="0"/>
              <a:t>内務省により計画が復活</a:t>
            </a:r>
            <a:endParaRPr lang="en-US" altLang="ja-JP" sz="2800" dirty="0" smtClean="0"/>
          </a:p>
          <a:p>
            <a:r>
              <a:rPr lang="ja-JP" altLang="ja-JP" sz="2800" dirty="0" smtClean="0"/>
              <a:t>戦争中に</a:t>
            </a:r>
            <a:r>
              <a:rPr lang="ja-JP" altLang="en-US" sz="2800" dirty="0" smtClean="0"/>
              <a:t>防空</a:t>
            </a:r>
            <a:r>
              <a:rPr lang="ja-JP" altLang="ja-JP" sz="2800" dirty="0" smtClean="0"/>
              <a:t>地帯の確保のため、ルートに沿う形で建物疎開</a:t>
            </a:r>
            <a:endParaRPr lang="en-US" altLang="ja-JP" sz="2800" dirty="0" smtClean="0"/>
          </a:p>
          <a:p>
            <a:r>
              <a:rPr lang="ja-JP" altLang="ja-JP" sz="2800" dirty="0" smtClean="0"/>
              <a:t>終戦後には、この地帯を幅員100mの環状2号線として都市計画決定</a:t>
            </a:r>
            <a:endParaRPr lang="en-US" altLang="ja-JP" sz="2800" dirty="0" smtClean="0"/>
          </a:p>
          <a:p>
            <a:r>
              <a:rPr lang="ja-JP" altLang="ja-JP" sz="2800" dirty="0" smtClean="0"/>
              <a:t>GHQは「敗戦国に立派な道路は必要ない」と反対</a:t>
            </a:r>
            <a:endParaRPr lang="en-US" altLang="ja-JP"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ttp://upload.wikimedia.org/wikipedia/commons/thumb/7/7d/Platform_of_Shishiori-Karakuwa_Station_after_tsunami.jpg/220px-Platform_of_Shishiori-Karakuwa_Station_after_tsunami.jpg">
            <a:hlinkClick r:id="rId3"/>
          </p:cNvPr>
          <p:cNvPicPr>
            <a:picLocks noChangeAspect="1" noChangeArrowheads="1"/>
          </p:cNvPicPr>
          <p:nvPr/>
        </p:nvPicPr>
        <p:blipFill>
          <a:blip r:embed="rId4" cstate="print"/>
          <a:srcRect/>
          <a:stretch>
            <a:fillRect/>
          </a:stretch>
        </p:blipFill>
        <p:spPr bwMode="auto">
          <a:xfrm>
            <a:off x="155574" y="404664"/>
            <a:ext cx="4608509" cy="3456384"/>
          </a:xfrm>
          <a:prstGeom prst="rect">
            <a:avLst/>
          </a:prstGeom>
          <a:noFill/>
        </p:spPr>
      </p:pic>
      <p:pic>
        <p:nvPicPr>
          <p:cNvPr id="7" name="図 6" descr="http://upload.wikimedia.org/wikipedia/commons/5/5c/Rikuzen-Koizumi_Station_washed_away.JPEG"/>
          <p:cNvPicPr/>
          <p:nvPr/>
        </p:nvPicPr>
        <p:blipFill>
          <a:blip r:embed="rId5" cstate="print"/>
          <a:srcRect/>
          <a:stretch>
            <a:fillRect/>
          </a:stretch>
        </p:blipFill>
        <p:spPr bwMode="auto">
          <a:xfrm>
            <a:off x="4139952" y="3068042"/>
            <a:ext cx="4753397" cy="3601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92480" cy="1143000"/>
          </a:xfrm>
        </p:spPr>
        <p:txBody>
          <a:bodyPr>
            <a:normAutofit fontScale="90000"/>
          </a:bodyPr>
          <a:lstStyle/>
          <a:p>
            <a:r>
              <a:rPr lang="ja-JP" altLang="ja-JP" dirty="0" smtClean="0"/>
              <a:t>気仙沼線最知駅付近の BRT 専用道路</a:t>
            </a:r>
            <a:endParaRPr kumimoji="1" lang="ja-JP" altLang="en-US" dirty="0"/>
          </a:p>
        </p:txBody>
      </p:sp>
      <p:pic>
        <p:nvPicPr>
          <p:cNvPr id="4" name="図 3" descr="http://upload.wikimedia.org/wikipedia/commons/8/80/Saichi-stn-BRT02.jpg"/>
          <p:cNvPicPr/>
          <p:nvPr/>
        </p:nvPicPr>
        <p:blipFill>
          <a:blip r:embed="rId3" cstate="print"/>
          <a:srcRect/>
          <a:stretch>
            <a:fillRect/>
          </a:stretch>
        </p:blipFill>
        <p:spPr bwMode="auto">
          <a:xfrm>
            <a:off x="1187624" y="1628801"/>
            <a:ext cx="6552728"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fontScale="90000"/>
          </a:bodyPr>
          <a:lstStyle/>
          <a:p>
            <a:r>
              <a:rPr lang="en-US" altLang="ja-JP" b="1" dirty="0" smtClean="0"/>
              <a:t>JR</a:t>
            </a:r>
            <a:r>
              <a:rPr lang="ja-JP" altLang="en-US" b="1" dirty="0" smtClean="0"/>
              <a:t>東日本、大船渡線</a:t>
            </a:r>
            <a:r>
              <a:rPr lang="en-US" altLang="ja-JP" b="1" dirty="0" smtClean="0"/>
              <a:t/>
            </a:r>
            <a:br>
              <a:rPr lang="en-US" altLang="ja-JP" b="1" dirty="0" smtClean="0"/>
            </a:br>
            <a:r>
              <a:rPr lang="ja-JP" altLang="en-US" b="1" dirty="0" smtClean="0"/>
              <a:t>運行情報提供システムを導入</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大船渡線に「トレインロケーションシステム」を導入</a:t>
            </a:r>
            <a:endParaRPr lang="en-US" altLang="ja-JP" dirty="0" smtClean="0"/>
          </a:p>
          <a:p>
            <a:r>
              <a:rPr lang="ja-JP" altLang="en-US" dirty="0" smtClean="0"/>
              <a:t>バスロケーションシステムに相当するリアルタイム運行情報提供システム</a:t>
            </a:r>
            <a:endParaRPr lang="en-US" altLang="ja-JP" dirty="0" smtClean="0"/>
          </a:p>
          <a:p>
            <a:r>
              <a:rPr lang="ja-JP" altLang="en-US" dirty="0" smtClean="0"/>
              <a:t>一ノ関～気仙沼間各駅にテレビモニターを設置。列車の運行状況をリアルタイムに表示</a:t>
            </a:r>
            <a:endParaRPr lang="en-US" altLang="ja-JP" dirty="0" smtClean="0"/>
          </a:p>
          <a:p>
            <a:r>
              <a:rPr lang="ja-JP" altLang="en-US" dirty="0" smtClean="0"/>
              <a:t>スマートフォンや携帯電話などからも、</a:t>
            </a:r>
            <a:r>
              <a:rPr lang="en-US" altLang="ja-JP" dirty="0" smtClean="0"/>
              <a:t>QR</a:t>
            </a:r>
            <a:r>
              <a:rPr lang="ja-JP" altLang="en-US" dirty="0" smtClean="0"/>
              <a:t>コードから専用ページにアクセスすることで運行状況を確認可能</a:t>
            </a:r>
            <a:endParaRPr lang="en-US" altLang="ja-JP" dirty="0" smtClean="0"/>
          </a:p>
          <a:p>
            <a:r>
              <a:rPr lang="ja-JP" altLang="en-US" dirty="0" smtClean="0"/>
              <a:t>気仙沼～盛間は東日本大震災の影響で運休が続いており、現在はバス高速輸送システム（</a:t>
            </a:r>
            <a:r>
              <a:rPr lang="en-US" altLang="ja-JP" dirty="0" smtClean="0"/>
              <a:t>BRT</a:t>
            </a:r>
            <a:r>
              <a:rPr lang="ja-JP" altLang="en-US" dirty="0" smtClean="0"/>
              <a:t>）による代行輸送を実施中。こちらも一部の駅にバスのロケーションシステムが導入されている</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4172</Words>
  <Application>Microsoft Office PowerPoint</Application>
  <PresentationFormat>画面に合わせる (4:3)</PresentationFormat>
  <Paragraphs>436</Paragraphs>
  <Slides>69</Slides>
  <Notes>69</Notes>
  <HiddenSlides>6</HiddenSlides>
  <MMClips>0</MMClips>
  <ScaleCrop>false</ScaleCrop>
  <HeadingPairs>
    <vt:vector size="4" baseType="variant">
      <vt:variant>
        <vt:lpstr>テーマ</vt:lpstr>
      </vt:variant>
      <vt:variant>
        <vt:i4>1</vt:i4>
      </vt:variant>
      <vt:variant>
        <vt:lpstr>スライド タイトル</vt:lpstr>
      </vt:variant>
      <vt:variant>
        <vt:i4>69</vt:i4>
      </vt:variant>
    </vt:vector>
  </HeadingPairs>
  <TitlesOfParts>
    <vt:vector size="70" baseType="lpstr">
      <vt:lpstr>Office テーマ</vt:lpstr>
      <vt:lpstr>都市デザイン論</vt:lpstr>
      <vt:lpstr>都市デザイン論　第五回 　 交通政策と都市</vt:lpstr>
      <vt:lpstr>スライド 3</vt:lpstr>
      <vt:lpstr>路面電車を買収・廃止したGM</vt:lpstr>
      <vt:lpstr>バス・ラピッド・トランジット （Bus Rapid Transit）</vt:lpstr>
      <vt:lpstr>スライド 6</vt:lpstr>
      <vt:lpstr>スライド 7</vt:lpstr>
      <vt:lpstr>気仙沼線最知駅付近の BRT 専用道路</vt:lpstr>
      <vt:lpstr>JR東日本、大船渡線 運行情報提供システムを導入</vt:lpstr>
      <vt:lpstr>東北BRTに 電気バスと観光バス導入</vt:lpstr>
      <vt:lpstr>日本人は何故低サービスローカル鉄道にこだわるのか？</vt:lpstr>
      <vt:lpstr>スライド 12</vt:lpstr>
      <vt:lpstr>国鉄首都圏投資の評価</vt:lpstr>
      <vt:lpstr>都心利用比較 （東京都市白書９６年版東京都都市計画局）</vt:lpstr>
      <vt:lpstr>運賃規制と混雑緩和の矛盾等</vt:lpstr>
      <vt:lpstr>東京の交通が支える東北の交通</vt:lpstr>
      <vt:lpstr>JR東日本の運賃構造</vt:lpstr>
      <vt:lpstr>＊運輸政策研究機構第３回セミナー １９９６年９月３日仁杉巌発言</vt:lpstr>
      <vt:lpstr>戦後最大の交通政策 （国鉄分割民営化）</vt:lpstr>
      <vt:lpstr>国鉄債務処理</vt:lpstr>
      <vt:lpstr>歴史的評価</vt:lpstr>
      <vt:lpstr>鉄道電化</vt:lpstr>
      <vt:lpstr>モータリゼーションと航空輸送</vt:lpstr>
      <vt:lpstr>観光施策～外貨獲得～</vt:lpstr>
      <vt:lpstr>物流と人流</vt:lpstr>
      <vt:lpstr>大都市鉄道問題</vt:lpstr>
      <vt:lpstr>私鉄ビジネスモデルの評価</vt:lpstr>
      <vt:lpstr>私鉄関連事業神話の崩壊</vt:lpstr>
      <vt:lpstr>スライド 29</vt:lpstr>
      <vt:lpstr>スライド 30</vt:lpstr>
      <vt:lpstr>五島慶太の夢</vt:lpstr>
      <vt:lpstr>スライド 32</vt:lpstr>
      <vt:lpstr>スライド 33</vt:lpstr>
      <vt:lpstr>陸上交通事業調整法(昭和13年)</vt:lpstr>
      <vt:lpstr>地下鉄経営の一元化</vt:lpstr>
      <vt:lpstr>営団地下鉄・都営交通民営化論議</vt:lpstr>
      <vt:lpstr>都営地下鉄、初の黒字に・07年度 2006/10/27　日経ネット</vt:lpstr>
      <vt:lpstr>私鉄経営体制の再編の必要性</vt:lpstr>
      <vt:lpstr>地域格差の縮小</vt:lpstr>
      <vt:lpstr>速すぎる日本の人口減少高齢化</vt:lpstr>
      <vt:lpstr>人口減少社会の首都圏鉄道</vt:lpstr>
      <vt:lpstr>東京圏鉄道運営体制の再編・強化</vt:lpstr>
      <vt:lpstr>首都圏鉄道デュアルネットワークの形成 ～経営と運行の分離～</vt:lpstr>
      <vt:lpstr>スライド 44</vt:lpstr>
      <vt:lpstr>マスコミ報道</vt:lpstr>
      <vt:lpstr>スライド 46</vt:lpstr>
      <vt:lpstr>スライド 47</vt:lpstr>
      <vt:lpstr>スライド 48</vt:lpstr>
      <vt:lpstr>日本の人流課題</vt:lpstr>
      <vt:lpstr>リニアとアジアゲートウェイは表裏一体</vt:lpstr>
      <vt:lpstr>新幹線東京駅のハブ化</vt:lpstr>
      <vt:lpstr> （リニア　インパクト）中間駅、ずれる思惑　地域とＪＲ http://www.asahi.com/articles/ASFDW7S48FDWOIPE01Z.html  </vt:lpstr>
      <vt:lpstr>スライド 53</vt:lpstr>
      <vt:lpstr>空港整備</vt:lpstr>
      <vt:lpstr>利用者負担</vt:lpstr>
      <vt:lpstr>伊丹と羽田</vt:lpstr>
      <vt:lpstr>羽田拡張　</vt:lpstr>
      <vt:lpstr>リニア時代への対応</vt:lpstr>
      <vt:lpstr>空港整備財源</vt:lpstr>
      <vt:lpstr>航空機ファイナンス</vt:lpstr>
      <vt:lpstr>オペレイティングファイナンス</vt:lpstr>
      <vt:lpstr>道路整備</vt:lpstr>
      <vt:lpstr>マイカー成熟社会 軽自動車税の前身は自転車、荷車税</vt:lpstr>
      <vt:lpstr>中央集権国家　 道路が土地管理の基本</vt:lpstr>
      <vt:lpstr>自動車利用者負担</vt:lpstr>
      <vt:lpstr>平成２７年度首都圏三環状線概成</vt:lpstr>
      <vt:lpstr>スライド 67</vt:lpstr>
      <vt:lpstr>スライド 68</vt:lpstr>
      <vt:lpstr>マッカーサー道路 歴史的な事実に照らして全くの誤用</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第5回　交通政策</dc:title>
  <dc:creator>teramae</dc:creator>
  <cp:lastModifiedBy>owner</cp:lastModifiedBy>
  <cp:revision>33</cp:revision>
  <dcterms:created xsi:type="dcterms:W3CDTF">2014-01-19T02:09:54Z</dcterms:created>
  <dcterms:modified xsi:type="dcterms:W3CDTF">2015-02-26T08:47:20Z</dcterms:modified>
</cp:coreProperties>
</file>